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8" r:id="rId3"/>
    <p:sldId id="279" r:id="rId4"/>
    <p:sldId id="267" r:id="rId5"/>
    <p:sldId id="269" r:id="rId6"/>
    <p:sldId id="263" r:id="rId7"/>
    <p:sldId id="264" r:id="rId8"/>
    <p:sldId id="259" r:id="rId9"/>
    <p:sldId id="265" r:id="rId10"/>
    <p:sldId id="273" r:id="rId11"/>
    <p:sldId id="280" r:id="rId12"/>
    <p:sldId id="277" r:id="rId13"/>
    <p:sldId id="272" r:id="rId14"/>
    <p:sldId id="270" r:id="rId15"/>
    <p:sldId id="274" r:id="rId16"/>
    <p:sldId id="278" r:id="rId17"/>
    <p:sldId id="282" r:id="rId18"/>
    <p:sldId id="283" r:id="rId19"/>
    <p:sldId id="284" r:id="rId20"/>
    <p:sldId id="285" r:id="rId21"/>
    <p:sldId id="301" r:id="rId22"/>
    <p:sldId id="287" r:id="rId23"/>
    <p:sldId id="288" r:id="rId24"/>
    <p:sldId id="289" r:id="rId25"/>
    <p:sldId id="290" r:id="rId26"/>
    <p:sldId id="291" r:id="rId27"/>
    <p:sldId id="292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885CE-83F7-4B87-83D4-E347E9A158EB}" v="515" dt="2025-11-01T07:53:54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2" autoAdjust="0"/>
    <p:restoredTop sz="91634" autoAdjust="0"/>
  </p:normalViewPr>
  <p:slideViewPr>
    <p:cSldViewPr snapToGrid="0">
      <p:cViewPr>
        <p:scale>
          <a:sx n="66" d="100"/>
          <a:sy n="66" d="100"/>
        </p:scale>
        <p:origin x="1085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ED87D8-095C-43F0-8DCC-4D8C4E782C1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C783B7A-F5E8-49E0-AFC7-8AB4162EC220}">
      <dgm:prSet phldrT="[Text]" phldr="0"/>
      <dgm:spPr>
        <a:solidFill>
          <a:srgbClr val="FFC000"/>
        </a:solidFill>
      </dgm:spPr>
      <dgm:t>
        <a:bodyPr/>
        <a:lstStyle/>
        <a:p>
          <a:r>
            <a:rPr lang="en-IN" dirty="0"/>
            <a:t> Intent Recognition using   Phrase Matching on Pretrained Vocab </a:t>
          </a:r>
        </a:p>
      </dgm:t>
    </dgm:pt>
    <dgm:pt modelId="{B35BA206-FDC6-47EE-AB82-C5F17083ED69}" type="parTrans" cxnId="{044A99E8-3277-49EF-8F7C-E91D7F38DF2F}">
      <dgm:prSet/>
      <dgm:spPr/>
      <dgm:t>
        <a:bodyPr/>
        <a:lstStyle/>
        <a:p>
          <a:endParaRPr lang="en-IN"/>
        </a:p>
      </dgm:t>
    </dgm:pt>
    <dgm:pt modelId="{D513F5E0-5A97-4606-8C82-ED00BF47B576}" type="sibTrans" cxnId="{044A99E8-3277-49EF-8F7C-E91D7F38DF2F}">
      <dgm:prSet/>
      <dgm:spPr/>
      <dgm:t>
        <a:bodyPr/>
        <a:lstStyle/>
        <a:p>
          <a:endParaRPr lang="en-IN"/>
        </a:p>
      </dgm:t>
    </dgm:pt>
    <dgm:pt modelId="{C3E26DC2-C775-4970-B2F9-BD0490DAFF2C}">
      <dgm:prSet phldrT="[Text]" phldr="0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Extracting Date-Time Horizon information from Conversation</a:t>
          </a:r>
        </a:p>
      </dgm:t>
    </dgm:pt>
    <dgm:pt modelId="{385473CD-D0BD-45EC-A338-E60BC76EC59F}" type="parTrans" cxnId="{17775385-29ED-43AF-9DAD-9D76B8A195D0}">
      <dgm:prSet/>
      <dgm:spPr/>
      <dgm:t>
        <a:bodyPr/>
        <a:lstStyle/>
        <a:p>
          <a:endParaRPr lang="en-IN"/>
        </a:p>
      </dgm:t>
    </dgm:pt>
    <dgm:pt modelId="{57783CBB-43A7-4331-9312-CA195A7C13FC}" type="sibTrans" cxnId="{17775385-29ED-43AF-9DAD-9D76B8A195D0}">
      <dgm:prSet/>
      <dgm:spPr/>
      <dgm:t>
        <a:bodyPr/>
        <a:lstStyle/>
        <a:p>
          <a:endParaRPr lang="en-IN"/>
        </a:p>
      </dgm:t>
    </dgm:pt>
    <dgm:pt modelId="{DD7B6ACE-E30C-4A72-BF8A-A56471BD9EFE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dirty="0"/>
            <a:t>Extracting custom Identifier MMSI , IMO, Call Sign from the conversation</a:t>
          </a:r>
        </a:p>
      </dgm:t>
    </dgm:pt>
    <dgm:pt modelId="{1C088177-FC9F-4DCB-ADE6-D855328CE4B1}" type="parTrans" cxnId="{8DBAE851-4290-45D6-8C54-36891F0719D3}">
      <dgm:prSet/>
      <dgm:spPr/>
      <dgm:t>
        <a:bodyPr/>
        <a:lstStyle/>
        <a:p>
          <a:endParaRPr lang="en-IN"/>
        </a:p>
      </dgm:t>
    </dgm:pt>
    <dgm:pt modelId="{99EAC123-230D-4A68-AB89-EF18E10F2AC0}" type="sibTrans" cxnId="{8DBAE851-4290-45D6-8C54-36891F0719D3}">
      <dgm:prSet/>
      <dgm:spPr/>
      <dgm:t>
        <a:bodyPr/>
        <a:lstStyle/>
        <a:p>
          <a:endParaRPr lang="en-IN"/>
        </a:p>
      </dgm:t>
    </dgm:pt>
    <dgm:pt modelId="{58AA42C8-DC50-4E11-B795-01C4ACDB54B9}" type="pres">
      <dgm:prSet presAssocID="{9FED87D8-095C-43F0-8DCC-4D8C4E782C1A}" presName="Name0" presStyleCnt="0">
        <dgm:presLayoutVars>
          <dgm:chMax val="7"/>
          <dgm:chPref val="7"/>
          <dgm:dir/>
        </dgm:presLayoutVars>
      </dgm:prSet>
      <dgm:spPr/>
    </dgm:pt>
    <dgm:pt modelId="{700ED75B-FA41-4EC5-B293-D6EF4D1FE739}" type="pres">
      <dgm:prSet presAssocID="{9FED87D8-095C-43F0-8DCC-4D8C4E782C1A}" presName="Name1" presStyleCnt="0"/>
      <dgm:spPr/>
    </dgm:pt>
    <dgm:pt modelId="{8F099DB4-FC90-4149-B43A-F502C9ADC126}" type="pres">
      <dgm:prSet presAssocID="{9FED87D8-095C-43F0-8DCC-4D8C4E782C1A}" presName="cycle" presStyleCnt="0"/>
      <dgm:spPr/>
    </dgm:pt>
    <dgm:pt modelId="{D7304114-4B36-42EA-BBF8-3C0947BCD682}" type="pres">
      <dgm:prSet presAssocID="{9FED87D8-095C-43F0-8DCC-4D8C4E782C1A}" presName="srcNode" presStyleLbl="node1" presStyleIdx="0" presStyleCnt="3"/>
      <dgm:spPr/>
    </dgm:pt>
    <dgm:pt modelId="{35E97C46-4D6F-4661-A981-3BFEDDD86630}" type="pres">
      <dgm:prSet presAssocID="{9FED87D8-095C-43F0-8DCC-4D8C4E782C1A}" presName="conn" presStyleLbl="parChTrans1D2" presStyleIdx="0" presStyleCnt="1"/>
      <dgm:spPr/>
    </dgm:pt>
    <dgm:pt modelId="{A7568199-EF0C-4210-ADB6-30800E2A7C6E}" type="pres">
      <dgm:prSet presAssocID="{9FED87D8-095C-43F0-8DCC-4D8C4E782C1A}" presName="extraNode" presStyleLbl="node1" presStyleIdx="0" presStyleCnt="3"/>
      <dgm:spPr/>
    </dgm:pt>
    <dgm:pt modelId="{0319C65F-8FEE-41E0-B40F-BC924878925A}" type="pres">
      <dgm:prSet presAssocID="{9FED87D8-095C-43F0-8DCC-4D8C4E782C1A}" presName="dstNode" presStyleLbl="node1" presStyleIdx="0" presStyleCnt="3"/>
      <dgm:spPr/>
    </dgm:pt>
    <dgm:pt modelId="{A196C492-B77E-4DEE-8F57-AFC20A4A2C7F}" type="pres">
      <dgm:prSet presAssocID="{AC783B7A-F5E8-49E0-AFC7-8AB4162EC220}" presName="text_1" presStyleLbl="node1" presStyleIdx="0" presStyleCnt="3">
        <dgm:presLayoutVars>
          <dgm:bulletEnabled val="1"/>
        </dgm:presLayoutVars>
      </dgm:prSet>
      <dgm:spPr/>
    </dgm:pt>
    <dgm:pt modelId="{09BC3E28-9C8F-4376-8944-498FBE70A92B}" type="pres">
      <dgm:prSet presAssocID="{AC783B7A-F5E8-49E0-AFC7-8AB4162EC220}" presName="accent_1" presStyleCnt="0"/>
      <dgm:spPr/>
    </dgm:pt>
    <dgm:pt modelId="{9AE9D507-AABA-4279-BEF3-700A6112C0C6}" type="pres">
      <dgm:prSet presAssocID="{AC783B7A-F5E8-49E0-AFC7-8AB4162EC220}" presName="accentRepeatNode" presStyleLbl="solidFgAcc1" presStyleIdx="0" presStyleCnt="3"/>
      <dgm:spPr/>
    </dgm:pt>
    <dgm:pt modelId="{1E9E1A9B-818D-4E87-97F6-E3EDA133A782}" type="pres">
      <dgm:prSet presAssocID="{C3E26DC2-C775-4970-B2F9-BD0490DAFF2C}" presName="text_2" presStyleLbl="node1" presStyleIdx="1" presStyleCnt="3">
        <dgm:presLayoutVars>
          <dgm:bulletEnabled val="1"/>
        </dgm:presLayoutVars>
      </dgm:prSet>
      <dgm:spPr/>
    </dgm:pt>
    <dgm:pt modelId="{6C2EA9B2-4EBA-4130-8E50-4A4D082E1B05}" type="pres">
      <dgm:prSet presAssocID="{C3E26DC2-C775-4970-B2F9-BD0490DAFF2C}" presName="accent_2" presStyleCnt="0"/>
      <dgm:spPr/>
    </dgm:pt>
    <dgm:pt modelId="{BF11C48E-B7A5-4AD4-8ED6-BF1EFE0A9C48}" type="pres">
      <dgm:prSet presAssocID="{C3E26DC2-C775-4970-B2F9-BD0490DAFF2C}" presName="accentRepeatNode" presStyleLbl="solidFgAcc1" presStyleIdx="1" presStyleCnt="3"/>
      <dgm:spPr/>
    </dgm:pt>
    <dgm:pt modelId="{93072986-7E48-42E4-991D-2E2A843A6DC0}" type="pres">
      <dgm:prSet presAssocID="{DD7B6ACE-E30C-4A72-BF8A-A56471BD9EFE}" presName="text_3" presStyleLbl="node1" presStyleIdx="2" presStyleCnt="3">
        <dgm:presLayoutVars>
          <dgm:bulletEnabled val="1"/>
        </dgm:presLayoutVars>
      </dgm:prSet>
      <dgm:spPr/>
    </dgm:pt>
    <dgm:pt modelId="{191E19DD-B268-4333-9436-2A2E542DB4CA}" type="pres">
      <dgm:prSet presAssocID="{DD7B6ACE-E30C-4A72-BF8A-A56471BD9EFE}" presName="accent_3" presStyleCnt="0"/>
      <dgm:spPr/>
    </dgm:pt>
    <dgm:pt modelId="{5B842C66-C604-4913-B779-33DD2BD9AB10}" type="pres">
      <dgm:prSet presAssocID="{DD7B6ACE-E30C-4A72-BF8A-A56471BD9EFE}" presName="accentRepeatNode" presStyleLbl="solidFgAcc1" presStyleIdx="2" presStyleCnt="3"/>
      <dgm:spPr/>
    </dgm:pt>
  </dgm:ptLst>
  <dgm:cxnLst>
    <dgm:cxn modelId="{1F79F120-AE6A-42AF-9A68-9393B1FCACD5}" type="presOf" srcId="{D513F5E0-5A97-4606-8C82-ED00BF47B576}" destId="{35E97C46-4D6F-4661-A981-3BFEDDD86630}" srcOrd="0" destOrd="0" presId="urn:microsoft.com/office/officeart/2008/layout/VerticalCurvedList"/>
    <dgm:cxn modelId="{47ED8D43-CC8F-46A7-9388-51E9CDCB345A}" type="presOf" srcId="{9FED87D8-095C-43F0-8DCC-4D8C4E782C1A}" destId="{58AA42C8-DC50-4E11-B795-01C4ACDB54B9}" srcOrd="0" destOrd="0" presId="urn:microsoft.com/office/officeart/2008/layout/VerticalCurvedList"/>
    <dgm:cxn modelId="{8DBAE851-4290-45D6-8C54-36891F0719D3}" srcId="{9FED87D8-095C-43F0-8DCC-4D8C4E782C1A}" destId="{DD7B6ACE-E30C-4A72-BF8A-A56471BD9EFE}" srcOrd="2" destOrd="0" parTransId="{1C088177-FC9F-4DCB-ADE6-D855328CE4B1}" sibTransId="{99EAC123-230D-4A68-AB89-EF18E10F2AC0}"/>
    <dgm:cxn modelId="{17775385-29ED-43AF-9DAD-9D76B8A195D0}" srcId="{9FED87D8-095C-43F0-8DCC-4D8C4E782C1A}" destId="{C3E26DC2-C775-4970-B2F9-BD0490DAFF2C}" srcOrd="1" destOrd="0" parTransId="{385473CD-D0BD-45EC-A338-E60BC76EC59F}" sibTransId="{57783CBB-43A7-4331-9312-CA195A7C13FC}"/>
    <dgm:cxn modelId="{96CA2897-5568-459F-90DA-07FF70BE7C18}" type="presOf" srcId="{AC783B7A-F5E8-49E0-AFC7-8AB4162EC220}" destId="{A196C492-B77E-4DEE-8F57-AFC20A4A2C7F}" srcOrd="0" destOrd="0" presId="urn:microsoft.com/office/officeart/2008/layout/VerticalCurvedList"/>
    <dgm:cxn modelId="{308F0BB0-A3FF-41F5-B3E7-E2B9C3BD2E6E}" type="presOf" srcId="{DD7B6ACE-E30C-4A72-BF8A-A56471BD9EFE}" destId="{93072986-7E48-42E4-991D-2E2A843A6DC0}" srcOrd="0" destOrd="0" presId="urn:microsoft.com/office/officeart/2008/layout/VerticalCurvedList"/>
    <dgm:cxn modelId="{58D427E5-2725-4427-86B5-3478CF3366DE}" type="presOf" srcId="{C3E26DC2-C775-4970-B2F9-BD0490DAFF2C}" destId="{1E9E1A9B-818D-4E87-97F6-E3EDA133A782}" srcOrd="0" destOrd="0" presId="urn:microsoft.com/office/officeart/2008/layout/VerticalCurvedList"/>
    <dgm:cxn modelId="{044A99E8-3277-49EF-8F7C-E91D7F38DF2F}" srcId="{9FED87D8-095C-43F0-8DCC-4D8C4E782C1A}" destId="{AC783B7A-F5E8-49E0-AFC7-8AB4162EC220}" srcOrd="0" destOrd="0" parTransId="{B35BA206-FDC6-47EE-AB82-C5F17083ED69}" sibTransId="{D513F5E0-5A97-4606-8C82-ED00BF47B576}"/>
    <dgm:cxn modelId="{27F9E212-E5DF-41FD-8ACD-DB729F7C384A}" type="presParOf" srcId="{58AA42C8-DC50-4E11-B795-01C4ACDB54B9}" destId="{700ED75B-FA41-4EC5-B293-D6EF4D1FE739}" srcOrd="0" destOrd="0" presId="urn:microsoft.com/office/officeart/2008/layout/VerticalCurvedList"/>
    <dgm:cxn modelId="{9EB2808F-B31E-4547-8507-234DE367F562}" type="presParOf" srcId="{700ED75B-FA41-4EC5-B293-D6EF4D1FE739}" destId="{8F099DB4-FC90-4149-B43A-F502C9ADC126}" srcOrd="0" destOrd="0" presId="urn:microsoft.com/office/officeart/2008/layout/VerticalCurvedList"/>
    <dgm:cxn modelId="{41C51FEE-2A36-41FC-9818-BB5436949712}" type="presParOf" srcId="{8F099DB4-FC90-4149-B43A-F502C9ADC126}" destId="{D7304114-4B36-42EA-BBF8-3C0947BCD682}" srcOrd="0" destOrd="0" presId="urn:microsoft.com/office/officeart/2008/layout/VerticalCurvedList"/>
    <dgm:cxn modelId="{B151AB7E-2CB2-4BF8-8D2F-FE9EE168C760}" type="presParOf" srcId="{8F099DB4-FC90-4149-B43A-F502C9ADC126}" destId="{35E97C46-4D6F-4661-A981-3BFEDDD86630}" srcOrd="1" destOrd="0" presId="urn:microsoft.com/office/officeart/2008/layout/VerticalCurvedList"/>
    <dgm:cxn modelId="{C19CE382-23B4-42E2-B511-D258B2AC8557}" type="presParOf" srcId="{8F099DB4-FC90-4149-B43A-F502C9ADC126}" destId="{A7568199-EF0C-4210-ADB6-30800E2A7C6E}" srcOrd="2" destOrd="0" presId="urn:microsoft.com/office/officeart/2008/layout/VerticalCurvedList"/>
    <dgm:cxn modelId="{0FFF8502-89CA-43B6-BB61-50C2B2C8D268}" type="presParOf" srcId="{8F099DB4-FC90-4149-B43A-F502C9ADC126}" destId="{0319C65F-8FEE-41E0-B40F-BC924878925A}" srcOrd="3" destOrd="0" presId="urn:microsoft.com/office/officeart/2008/layout/VerticalCurvedList"/>
    <dgm:cxn modelId="{7124E16E-51F4-4258-957C-1EFE664E5A5C}" type="presParOf" srcId="{700ED75B-FA41-4EC5-B293-D6EF4D1FE739}" destId="{A196C492-B77E-4DEE-8F57-AFC20A4A2C7F}" srcOrd="1" destOrd="0" presId="urn:microsoft.com/office/officeart/2008/layout/VerticalCurvedList"/>
    <dgm:cxn modelId="{90F39732-B98D-4720-BF70-EBF3EE42DE44}" type="presParOf" srcId="{700ED75B-FA41-4EC5-B293-D6EF4D1FE739}" destId="{09BC3E28-9C8F-4376-8944-498FBE70A92B}" srcOrd="2" destOrd="0" presId="urn:microsoft.com/office/officeart/2008/layout/VerticalCurvedList"/>
    <dgm:cxn modelId="{FE48AB84-8CD9-46B2-99F0-7A3BCDD89045}" type="presParOf" srcId="{09BC3E28-9C8F-4376-8944-498FBE70A92B}" destId="{9AE9D507-AABA-4279-BEF3-700A6112C0C6}" srcOrd="0" destOrd="0" presId="urn:microsoft.com/office/officeart/2008/layout/VerticalCurvedList"/>
    <dgm:cxn modelId="{9C3033A0-63F4-46AF-9565-D7BBAD21059C}" type="presParOf" srcId="{700ED75B-FA41-4EC5-B293-D6EF4D1FE739}" destId="{1E9E1A9B-818D-4E87-97F6-E3EDA133A782}" srcOrd="3" destOrd="0" presId="urn:microsoft.com/office/officeart/2008/layout/VerticalCurvedList"/>
    <dgm:cxn modelId="{CFFF9389-7E2D-4AB1-8AE5-AAD7ADF55766}" type="presParOf" srcId="{700ED75B-FA41-4EC5-B293-D6EF4D1FE739}" destId="{6C2EA9B2-4EBA-4130-8E50-4A4D082E1B05}" srcOrd="4" destOrd="0" presId="urn:microsoft.com/office/officeart/2008/layout/VerticalCurvedList"/>
    <dgm:cxn modelId="{BD0CF6FB-B36D-48DE-BF18-299FF75DA09E}" type="presParOf" srcId="{6C2EA9B2-4EBA-4130-8E50-4A4D082E1B05}" destId="{BF11C48E-B7A5-4AD4-8ED6-BF1EFE0A9C48}" srcOrd="0" destOrd="0" presId="urn:microsoft.com/office/officeart/2008/layout/VerticalCurvedList"/>
    <dgm:cxn modelId="{0960BB72-786B-49EC-A671-AB7BD572B8C2}" type="presParOf" srcId="{700ED75B-FA41-4EC5-B293-D6EF4D1FE739}" destId="{93072986-7E48-42E4-991D-2E2A843A6DC0}" srcOrd="5" destOrd="0" presId="urn:microsoft.com/office/officeart/2008/layout/VerticalCurvedList"/>
    <dgm:cxn modelId="{16A9D4A2-6977-46D4-A5D8-DE460CFCE48A}" type="presParOf" srcId="{700ED75B-FA41-4EC5-B293-D6EF4D1FE739}" destId="{191E19DD-B268-4333-9436-2A2E542DB4CA}" srcOrd="6" destOrd="0" presId="urn:microsoft.com/office/officeart/2008/layout/VerticalCurvedList"/>
    <dgm:cxn modelId="{0A6BC141-3E6F-49DD-8AAE-7CA33A663F3E}" type="presParOf" srcId="{191E19DD-B268-4333-9436-2A2E542DB4CA}" destId="{5B842C66-C604-4913-B779-33DD2BD9AB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22FC06-00DA-40A0-9AF6-3458D817A5C9}" type="doc">
      <dgm:prSet loTypeId="urn:microsoft.com/office/officeart/2008/layout/LinedList" loCatId="list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FB3DA2CD-AC7C-47D6-BD7A-04425D77AE80}">
      <dgm:prSet phldrT="[Text]" phldr="0"/>
      <dgm:spPr/>
      <dgm:t>
        <a:bodyPr/>
        <a:lstStyle/>
        <a:p>
          <a:r>
            <a:rPr lang="en-IN" dirty="0"/>
            <a:t>Machine Learning Models used for Predictive vessel Monitoring </a:t>
          </a:r>
        </a:p>
      </dgm:t>
    </dgm:pt>
    <dgm:pt modelId="{5F4F2832-5E9E-4441-BF98-297E6DA2C7EC}" type="parTrans" cxnId="{E86155B7-4069-4D27-94DF-550222547301}">
      <dgm:prSet/>
      <dgm:spPr/>
      <dgm:t>
        <a:bodyPr/>
        <a:lstStyle/>
        <a:p>
          <a:endParaRPr lang="en-IN"/>
        </a:p>
      </dgm:t>
    </dgm:pt>
    <dgm:pt modelId="{9FC8BC81-AAA3-4BD6-A6AD-1253A83F7E40}" type="sibTrans" cxnId="{E86155B7-4069-4D27-94DF-550222547301}">
      <dgm:prSet/>
      <dgm:spPr/>
      <dgm:t>
        <a:bodyPr/>
        <a:lstStyle/>
        <a:p>
          <a:endParaRPr lang="en-IN"/>
        </a:p>
      </dgm:t>
    </dgm:pt>
    <dgm:pt modelId="{AB1DC6B0-B58E-45D2-AD3A-16DE0A600C7F}">
      <dgm:prSet phldrT="[Text]" phldr="0"/>
      <dgm:spPr/>
      <dgm:t>
        <a:bodyPr/>
        <a:lstStyle/>
        <a:p>
          <a:r>
            <a:rPr lang="en-IN" dirty="0"/>
            <a:t>Base LSTM Model</a:t>
          </a:r>
        </a:p>
      </dgm:t>
    </dgm:pt>
    <dgm:pt modelId="{F4A897D3-90A0-44EB-AE8A-7DFE93BD5E9D}" type="parTrans" cxnId="{A0101FA1-0D46-4EAD-BBFB-3CBAD46D028B}">
      <dgm:prSet/>
      <dgm:spPr/>
      <dgm:t>
        <a:bodyPr/>
        <a:lstStyle/>
        <a:p>
          <a:endParaRPr lang="en-IN"/>
        </a:p>
      </dgm:t>
    </dgm:pt>
    <dgm:pt modelId="{E4A4BE4D-B7F7-40A2-874E-A61C7711DA4B}" type="sibTrans" cxnId="{A0101FA1-0D46-4EAD-BBFB-3CBAD46D028B}">
      <dgm:prSet/>
      <dgm:spPr/>
      <dgm:t>
        <a:bodyPr/>
        <a:lstStyle/>
        <a:p>
          <a:endParaRPr lang="en-IN"/>
        </a:p>
      </dgm:t>
    </dgm:pt>
    <dgm:pt modelId="{C0ED90F8-002E-480C-906A-8A80322351B1}">
      <dgm:prSet phldrT="[Text]" phldr="0"/>
      <dgm:spPr/>
      <dgm:t>
        <a:bodyPr/>
        <a:lstStyle/>
        <a:p>
          <a:r>
            <a:rPr lang="en-IN" dirty="0"/>
            <a:t>LSTM with Kalman Filter</a:t>
          </a:r>
        </a:p>
      </dgm:t>
    </dgm:pt>
    <dgm:pt modelId="{CC5EAFF9-C39D-4735-9C7A-A4591B306F09}" type="parTrans" cxnId="{F6FE0C22-3BBC-4BC3-B63D-E2E0F12BC87B}">
      <dgm:prSet/>
      <dgm:spPr/>
      <dgm:t>
        <a:bodyPr/>
        <a:lstStyle/>
        <a:p>
          <a:endParaRPr lang="en-IN"/>
        </a:p>
      </dgm:t>
    </dgm:pt>
    <dgm:pt modelId="{7ED8C326-1290-4B14-9E4F-3F405916E3E5}" type="sibTrans" cxnId="{F6FE0C22-3BBC-4BC3-B63D-E2E0F12BC87B}">
      <dgm:prSet/>
      <dgm:spPr/>
      <dgm:t>
        <a:bodyPr/>
        <a:lstStyle/>
        <a:p>
          <a:endParaRPr lang="en-IN"/>
        </a:p>
      </dgm:t>
    </dgm:pt>
    <dgm:pt modelId="{839C61C4-78FC-42AB-A025-66636EA37DCB}">
      <dgm:prSet phldrT="[Text]" phldr="0"/>
      <dgm:spPr/>
      <dgm:t>
        <a:bodyPr/>
        <a:lstStyle/>
        <a:p>
          <a:r>
            <a:rPr lang="en-IN" dirty="0"/>
            <a:t>Tiny LSTM with more layers.</a:t>
          </a:r>
        </a:p>
      </dgm:t>
    </dgm:pt>
    <dgm:pt modelId="{423EB1A5-1DCB-4670-81F7-D287FA1FE467}" type="parTrans" cxnId="{C854669A-AE8E-4974-8DD2-B1167F0A827F}">
      <dgm:prSet/>
      <dgm:spPr/>
      <dgm:t>
        <a:bodyPr/>
        <a:lstStyle/>
        <a:p>
          <a:endParaRPr lang="en-IN"/>
        </a:p>
      </dgm:t>
    </dgm:pt>
    <dgm:pt modelId="{0A05B9EC-DA02-48DE-917D-F0B5A3EA3CFE}" type="sibTrans" cxnId="{C854669A-AE8E-4974-8DD2-B1167F0A827F}">
      <dgm:prSet/>
      <dgm:spPr/>
      <dgm:t>
        <a:bodyPr/>
        <a:lstStyle/>
        <a:p>
          <a:endParaRPr lang="en-IN"/>
        </a:p>
      </dgm:t>
    </dgm:pt>
    <dgm:pt modelId="{6C8025FC-713D-4C06-885A-4BBBED693184}">
      <dgm:prSet phldrT="[Text]" phldr="0"/>
      <dgm:spPr/>
      <dgm:t>
        <a:bodyPr/>
        <a:lstStyle/>
        <a:p>
          <a:r>
            <a:rPr lang="en-IN" dirty="0"/>
            <a:t>Neural Network Regressor</a:t>
          </a:r>
        </a:p>
      </dgm:t>
    </dgm:pt>
    <dgm:pt modelId="{791E0E13-FC6E-4202-8341-2009E262EF48}" type="parTrans" cxnId="{91FD6816-C916-4B1A-BEBB-76EB3FC4156A}">
      <dgm:prSet/>
      <dgm:spPr/>
      <dgm:t>
        <a:bodyPr/>
        <a:lstStyle/>
        <a:p>
          <a:endParaRPr lang="en-IN"/>
        </a:p>
      </dgm:t>
    </dgm:pt>
    <dgm:pt modelId="{099828C4-CF3E-463B-8F3B-DAAFAE2F4F68}" type="sibTrans" cxnId="{91FD6816-C916-4B1A-BEBB-76EB3FC4156A}">
      <dgm:prSet/>
      <dgm:spPr/>
      <dgm:t>
        <a:bodyPr/>
        <a:lstStyle/>
        <a:p>
          <a:endParaRPr lang="en-IN"/>
        </a:p>
      </dgm:t>
    </dgm:pt>
    <dgm:pt modelId="{97255363-0DF9-4C49-9740-F80363A30866}">
      <dgm:prSet phldrT="[Text]" phldr="0"/>
      <dgm:spPr/>
      <dgm:t>
        <a:bodyPr/>
        <a:lstStyle/>
        <a:p>
          <a:r>
            <a:rPr lang="en-IN"/>
            <a:t>XGBoost Regressor</a:t>
          </a:r>
          <a:endParaRPr lang="en-IN" dirty="0"/>
        </a:p>
      </dgm:t>
    </dgm:pt>
    <dgm:pt modelId="{9268CD97-5365-46F0-91EE-038A4C560758}" type="parTrans" cxnId="{E292E2DF-077B-4BF1-9A2B-2A7A43326285}">
      <dgm:prSet/>
      <dgm:spPr/>
      <dgm:t>
        <a:bodyPr/>
        <a:lstStyle/>
        <a:p>
          <a:endParaRPr lang="en-IN"/>
        </a:p>
      </dgm:t>
    </dgm:pt>
    <dgm:pt modelId="{072418E7-FA71-4153-878A-0EB728409840}" type="sibTrans" cxnId="{E292E2DF-077B-4BF1-9A2B-2A7A43326285}">
      <dgm:prSet/>
      <dgm:spPr/>
      <dgm:t>
        <a:bodyPr/>
        <a:lstStyle/>
        <a:p>
          <a:endParaRPr lang="en-IN"/>
        </a:p>
      </dgm:t>
    </dgm:pt>
    <dgm:pt modelId="{A05FF6E5-7D26-471B-8461-78E7A325208B}">
      <dgm:prSet phldrT="[Text]" phldr="0"/>
      <dgm:spPr/>
      <dgm:t>
        <a:bodyPr/>
        <a:lstStyle/>
        <a:p>
          <a:r>
            <a:rPr lang="en-IN"/>
            <a:t>Random Forest Regressor</a:t>
          </a:r>
          <a:endParaRPr lang="en-IN" dirty="0"/>
        </a:p>
      </dgm:t>
    </dgm:pt>
    <dgm:pt modelId="{A4C1CED7-A5B9-4141-AC8D-E1CD9D1CDE5C}" type="parTrans" cxnId="{F7AA2807-9EE3-4F14-B690-131C0C8E6545}">
      <dgm:prSet/>
      <dgm:spPr/>
      <dgm:t>
        <a:bodyPr/>
        <a:lstStyle/>
        <a:p>
          <a:endParaRPr lang="en-IN"/>
        </a:p>
      </dgm:t>
    </dgm:pt>
    <dgm:pt modelId="{B7B3F8CD-42D9-4BE6-BD4D-03CB73651AB6}" type="sibTrans" cxnId="{F7AA2807-9EE3-4F14-B690-131C0C8E6545}">
      <dgm:prSet/>
      <dgm:spPr/>
      <dgm:t>
        <a:bodyPr/>
        <a:lstStyle/>
        <a:p>
          <a:endParaRPr lang="en-IN"/>
        </a:p>
      </dgm:t>
    </dgm:pt>
    <dgm:pt modelId="{9919A366-06AA-4B1C-A474-A88F58CEABE7}" type="pres">
      <dgm:prSet presAssocID="{0822FC06-00DA-40A0-9AF6-3458D817A5C9}" presName="vert0" presStyleCnt="0">
        <dgm:presLayoutVars>
          <dgm:dir/>
          <dgm:animOne val="branch"/>
          <dgm:animLvl val="lvl"/>
        </dgm:presLayoutVars>
      </dgm:prSet>
      <dgm:spPr/>
    </dgm:pt>
    <dgm:pt modelId="{C86D34C8-5A74-45BA-BA24-9FAF4BE0402D}" type="pres">
      <dgm:prSet presAssocID="{FB3DA2CD-AC7C-47D6-BD7A-04425D77AE80}" presName="thickLine" presStyleLbl="alignNode1" presStyleIdx="0" presStyleCnt="1"/>
      <dgm:spPr/>
    </dgm:pt>
    <dgm:pt modelId="{4A7CBE7B-CBC3-4C00-AED3-E48FD9540C1B}" type="pres">
      <dgm:prSet presAssocID="{FB3DA2CD-AC7C-47D6-BD7A-04425D77AE80}" presName="horz1" presStyleCnt="0"/>
      <dgm:spPr/>
    </dgm:pt>
    <dgm:pt modelId="{B4EF1D60-A173-4EAC-8FF0-B4B0C14750E8}" type="pres">
      <dgm:prSet presAssocID="{FB3DA2CD-AC7C-47D6-BD7A-04425D77AE80}" presName="tx1" presStyleLbl="revTx" presStyleIdx="0" presStyleCnt="7"/>
      <dgm:spPr/>
    </dgm:pt>
    <dgm:pt modelId="{1CE08F43-894B-4891-9907-BC47E6441079}" type="pres">
      <dgm:prSet presAssocID="{FB3DA2CD-AC7C-47D6-BD7A-04425D77AE80}" presName="vert1" presStyleCnt="0"/>
      <dgm:spPr/>
    </dgm:pt>
    <dgm:pt modelId="{B903A59F-567A-4980-8E55-1F74C2E385A0}" type="pres">
      <dgm:prSet presAssocID="{AB1DC6B0-B58E-45D2-AD3A-16DE0A600C7F}" presName="vertSpace2a" presStyleCnt="0"/>
      <dgm:spPr/>
    </dgm:pt>
    <dgm:pt modelId="{F0D4C79E-ADB2-4B63-B564-213BB04733D6}" type="pres">
      <dgm:prSet presAssocID="{AB1DC6B0-B58E-45D2-AD3A-16DE0A600C7F}" presName="horz2" presStyleCnt="0"/>
      <dgm:spPr/>
    </dgm:pt>
    <dgm:pt modelId="{F75D8818-0EE1-4EEC-A0A9-CBE5C3F8483B}" type="pres">
      <dgm:prSet presAssocID="{AB1DC6B0-B58E-45D2-AD3A-16DE0A600C7F}" presName="horzSpace2" presStyleCnt="0"/>
      <dgm:spPr/>
    </dgm:pt>
    <dgm:pt modelId="{1D7E99AE-E239-480F-A463-6D397905C47C}" type="pres">
      <dgm:prSet presAssocID="{AB1DC6B0-B58E-45D2-AD3A-16DE0A600C7F}" presName="tx2" presStyleLbl="revTx" presStyleIdx="1" presStyleCnt="7"/>
      <dgm:spPr/>
    </dgm:pt>
    <dgm:pt modelId="{63099137-F8A4-4806-8A19-4AEAEA775002}" type="pres">
      <dgm:prSet presAssocID="{AB1DC6B0-B58E-45D2-AD3A-16DE0A600C7F}" presName="vert2" presStyleCnt="0"/>
      <dgm:spPr/>
    </dgm:pt>
    <dgm:pt modelId="{C3B83032-5FAE-475B-B011-B8BDB14FBF83}" type="pres">
      <dgm:prSet presAssocID="{AB1DC6B0-B58E-45D2-AD3A-16DE0A600C7F}" presName="thinLine2b" presStyleLbl="callout" presStyleIdx="0" presStyleCnt="6"/>
      <dgm:spPr/>
    </dgm:pt>
    <dgm:pt modelId="{7919C4A6-070A-44C8-BBF3-81E5896A23D3}" type="pres">
      <dgm:prSet presAssocID="{AB1DC6B0-B58E-45D2-AD3A-16DE0A600C7F}" presName="vertSpace2b" presStyleCnt="0"/>
      <dgm:spPr/>
    </dgm:pt>
    <dgm:pt modelId="{45FC709C-1ECE-45DE-84A5-708EEDB86E66}" type="pres">
      <dgm:prSet presAssocID="{C0ED90F8-002E-480C-906A-8A80322351B1}" presName="horz2" presStyleCnt="0"/>
      <dgm:spPr/>
    </dgm:pt>
    <dgm:pt modelId="{D69AE4AA-B6E3-45C4-A223-F293C66F2317}" type="pres">
      <dgm:prSet presAssocID="{C0ED90F8-002E-480C-906A-8A80322351B1}" presName="horzSpace2" presStyleCnt="0"/>
      <dgm:spPr/>
    </dgm:pt>
    <dgm:pt modelId="{7CAAFF2D-0C1F-4EE3-BA6E-9DEA5A2109C0}" type="pres">
      <dgm:prSet presAssocID="{C0ED90F8-002E-480C-906A-8A80322351B1}" presName="tx2" presStyleLbl="revTx" presStyleIdx="2" presStyleCnt="7"/>
      <dgm:spPr/>
    </dgm:pt>
    <dgm:pt modelId="{8DEFB471-5ADE-4E07-85F5-C97C6B48CFAC}" type="pres">
      <dgm:prSet presAssocID="{C0ED90F8-002E-480C-906A-8A80322351B1}" presName="vert2" presStyleCnt="0"/>
      <dgm:spPr/>
    </dgm:pt>
    <dgm:pt modelId="{B4AA64D8-D209-4991-B452-6D0885AE735A}" type="pres">
      <dgm:prSet presAssocID="{C0ED90F8-002E-480C-906A-8A80322351B1}" presName="thinLine2b" presStyleLbl="callout" presStyleIdx="1" presStyleCnt="6"/>
      <dgm:spPr/>
    </dgm:pt>
    <dgm:pt modelId="{E90995E3-7842-452E-BA59-FEA8BFD5ECC1}" type="pres">
      <dgm:prSet presAssocID="{C0ED90F8-002E-480C-906A-8A80322351B1}" presName="vertSpace2b" presStyleCnt="0"/>
      <dgm:spPr/>
    </dgm:pt>
    <dgm:pt modelId="{6EDA908E-D5FB-4E50-85DC-62EE51871DDF}" type="pres">
      <dgm:prSet presAssocID="{839C61C4-78FC-42AB-A025-66636EA37DCB}" presName="horz2" presStyleCnt="0"/>
      <dgm:spPr/>
    </dgm:pt>
    <dgm:pt modelId="{6D53D25C-AF7F-4BCC-AD31-B7179401B8DA}" type="pres">
      <dgm:prSet presAssocID="{839C61C4-78FC-42AB-A025-66636EA37DCB}" presName="horzSpace2" presStyleCnt="0"/>
      <dgm:spPr/>
    </dgm:pt>
    <dgm:pt modelId="{392A413F-287E-493C-A9CC-3D11B2764334}" type="pres">
      <dgm:prSet presAssocID="{839C61C4-78FC-42AB-A025-66636EA37DCB}" presName="tx2" presStyleLbl="revTx" presStyleIdx="3" presStyleCnt="7"/>
      <dgm:spPr/>
    </dgm:pt>
    <dgm:pt modelId="{9B08A6FB-3B21-4FE3-9E78-DA05CAC28B1C}" type="pres">
      <dgm:prSet presAssocID="{839C61C4-78FC-42AB-A025-66636EA37DCB}" presName="vert2" presStyleCnt="0"/>
      <dgm:spPr/>
    </dgm:pt>
    <dgm:pt modelId="{0284FCFE-D457-4FDA-8B62-42B81180D90D}" type="pres">
      <dgm:prSet presAssocID="{839C61C4-78FC-42AB-A025-66636EA37DCB}" presName="thinLine2b" presStyleLbl="callout" presStyleIdx="2" presStyleCnt="6"/>
      <dgm:spPr/>
    </dgm:pt>
    <dgm:pt modelId="{8D6211E2-4657-4863-9B53-CA33F4F6A280}" type="pres">
      <dgm:prSet presAssocID="{839C61C4-78FC-42AB-A025-66636EA37DCB}" presName="vertSpace2b" presStyleCnt="0"/>
      <dgm:spPr/>
    </dgm:pt>
    <dgm:pt modelId="{87308A82-9D7F-4AE5-BB44-5F3F15CA176B}" type="pres">
      <dgm:prSet presAssocID="{6C8025FC-713D-4C06-885A-4BBBED693184}" presName="horz2" presStyleCnt="0"/>
      <dgm:spPr/>
    </dgm:pt>
    <dgm:pt modelId="{B49A793F-711B-4671-B0D6-3AEC5B8989BC}" type="pres">
      <dgm:prSet presAssocID="{6C8025FC-713D-4C06-885A-4BBBED693184}" presName="horzSpace2" presStyleCnt="0"/>
      <dgm:spPr/>
    </dgm:pt>
    <dgm:pt modelId="{A33A5853-97DA-48F0-A9D6-7C573C092F58}" type="pres">
      <dgm:prSet presAssocID="{6C8025FC-713D-4C06-885A-4BBBED693184}" presName="tx2" presStyleLbl="revTx" presStyleIdx="4" presStyleCnt="7"/>
      <dgm:spPr/>
    </dgm:pt>
    <dgm:pt modelId="{8AC2D165-48DE-42BF-8D7A-9F843F6B545F}" type="pres">
      <dgm:prSet presAssocID="{6C8025FC-713D-4C06-885A-4BBBED693184}" presName="vert2" presStyleCnt="0"/>
      <dgm:spPr/>
    </dgm:pt>
    <dgm:pt modelId="{1E7B020E-5E28-41A0-8762-A66C576869F9}" type="pres">
      <dgm:prSet presAssocID="{6C8025FC-713D-4C06-885A-4BBBED693184}" presName="thinLine2b" presStyleLbl="callout" presStyleIdx="3" presStyleCnt="6"/>
      <dgm:spPr/>
    </dgm:pt>
    <dgm:pt modelId="{DE9B8524-579D-4E35-B317-64B96B6EA0AF}" type="pres">
      <dgm:prSet presAssocID="{6C8025FC-713D-4C06-885A-4BBBED693184}" presName="vertSpace2b" presStyleCnt="0"/>
      <dgm:spPr/>
    </dgm:pt>
    <dgm:pt modelId="{AF9F5BE2-EA61-4B55-AC11-7CF4620C3A8E}" type="pres">
      <dgm:prSet presAssocID="{97255363-0DF9-4C49-9740-F80363A30866}" presName="horz2" presStyleCnt="0"/>
      <dgm:spPr/>
    </dgm:pt>
    <dgm:pt modelId="{42AC2147-9B43-4983-8708-3BA5CCFD984E}" type="pres">
      <dgm:prSet presAssocID="{97255363-0DF9-4C49-9740-F80363A30866}" presName="horzSpace2" presStyleCnt="0"/>
      <dgm:spPr/>
    </dgm:pt>
    <dgm:pt modelId="{0CFC3D10-3948-4B77-8C4D-D62BA3476027}" type="pres">
      <dgm:prSet presAssocID="{97255363-0DF9-4C49-9740-F80363A30866}" presName="tx2" presStyleLbl="revTx" presStyleIdx="5" presStyleCnt="7"/>
      <dgm:spPr/>
    </dgm:pt>
    <dgm:pt modelId="{21E9DFE8-82A8-4D5D-AA63-36ED15FEC550}" type="pres">
      <dgm:prSet presAssocID="{97255363-0DF9-4C49-9740-F80363A30866}" presName="vert2" presStyleCnt="0"/>
      <dgm:spPr/>
    </dgm:pt>
    <dgm:pt modelId="{CD811129-4738-4E20-B6E6-84E5E156576D}" type="pres">
      <dgm:prSet presAssocID="{97255363-0DF9-4C49-9740-F80363A30866}" presName="thinLine2b" presStyleLbl="callout" presStyleIdx="4" presStyleCnt="6"/>
      <dgm:spPr/>
    </dgm:pt>
    <dgm:pt modelId="{D8D71822-BCF2-4536-B3BF-1431B8B06D1D}" type="pres">
      <dgm:prSet presAssocID="{97255363-0DF9-4C49-9740-F80363A30866}" presName="vertSpace2b" presStyleCnt="0"/>
      <dgm:spPr/>
    </dgm:pt>
    <dgm:pt modelId="{3B5C7B24-B85A-4142-BB75-6D9481E2C58D}" type="pres">
      <dgm:prSet presAssocID="{A05FF6E5-7D26-471B-8461-78E7A325208B}" presName="horz2" presStyleCnt="0"/>
      <dgm:spPr/>
    </dgm:pt>
    <dgm:pt modelId="{A81551A1-D17E-42C5-9FBB-E6D2EC0AB3C7}" type="pres">
      <dgm:prSet presAssocID="{A05FF6E5-7D26-471B-8461-78E7A325208B}" presName="horzSpace2" presStyleCnt="0"/>
      <dgm:spPr/>
    </dgm:pt>
    <dgm:pt modelId="{1E22B47E-B020-434F-92D1-562A44564CF1}" type="pres">
      <dgm:prSet presAssocID="{A05FF6E5-7D26-471B-8461-78E7A325208B}" presName="tx2" presStyleLbl="revTx" presStyleIdx="6" presStyleCnt="7"/>
      <dgm:spPr/>
    </dgm:pt>
    <dgm:pt modelId="{BC83EC41-7393-43CA-A084-88B7436E22BF}" type="pres">
      <dgm:prSet presAssocID="{A05FF6E5-7D26-471B-8461-78E7A325208B}" presName="vert2" presStyleCnt="0"/>
      <dgm:spPr/>
    </dgm:pt>
    <dgm:pt modelId="{6C07E11C-D43E-44F0-8D6A-2B56EFAAB26A}" type="pres">
      <dgm:prSet presAssocID="{A05FF6E5-7D26-471B-8461-78E7A325208B}" presName="thinLine2b" presStyleLbl="callout" presStyleIdx="5" presStyleCnt="6"/>
      <dgm:spPr/>
    </dgm:pt>
    <dgm:pt modelId="{BD1DFB88-4EEF-4053-A96E-B9631ACCF825}" type="pres">
      <dgm:prSet presAssocID="{A05FF6E5-7D26-471B-8461-78E7A325208B}" presName="vertSpace2b" presStyleCnt="0"/>
      <dgm:spPr/>
    </dgm:pt>
  </dgm:ptLst>
  <dgm:cxnLst>
    <dgm:cxn modelId="{F7AA2807-9EE3-4F14-B690-131C0C8E6545}" srcId="{FB3DA2CD-AC7C-47D6-BD7A-04425D77AE80}" destId="{A05FF6E5-7D26-471B-8461-78E7A325208B}" srcOrd="5" destOrd="0" parTransId="{A4C1CED7-A5B9-4141-AC8D-E1CD9D1CDE5C}" sibTransId="{B7B3F8CD-42D9-4BE6-BD4D-03CB73651AB6}"/>
    <dgm:cxn modelId="{2475B007-7B92-49C6-B978-4C2B3FD1327A}" type="presOf" srcId="{97255363-0DF9-4C49-9740-F80363A30866}" destId="{0CFC3D10-3948-4B77-8C4D-D62BA3476027}" srcOrd="0" destOrd="0" presId="urn:microsoft.com/office/officeart/2008/layout/LinedList"/>
    <dgm:cxn modelId="{91FD6816-C916-4B1A-BEBB-76EB3FC4156A}" srcId="{FB3DA2CD-AC7C-47D6-BD7A-04425D77AE80}" destId="{6C8025FC-713D-4C06-885A-4BBBED693184}" srcOrd="3" destOrd="0" parTransId="{791E0E13-FC6E-4202-8341-2009E262EF48}" sibTransId="{099828C4-CF3E-463B-8F3B-DAAFAE2F4F68}"/>
    <dgm:cxn modelId="{F6FE0C22-3BBC-4BC3-B63D-E2E0F12BC87B}" srcId="{FB3DA2CD-AC7C-47D6-BD7A-04425D77AE80}" destId="{C0ED90F8-002E-480C-906A-8A80322351B1}" srcOrd="1" destOrd="0" parTransId="{CC5EAFF9-C39D-4735-9C7A-A4591B306F09}" sibTransId="{7ED8C326-1290-4B14-9E4F-3F405916E3E5}"/>
    <dgm:cxn modelId="{DBC16163-ED2C-4DFF-8B68-64E6E649F680}" type="presOf" srcId="{A05FF6E5-7D26-471B-8461-78E7A325208B}" destId="{1E22B47E-B020-434F-92D1-562A44564CF1}" srcOrd="0" destOrd="0" presId="urn:microsoft.com/office/officeart/2008/layout/LinedList"/>
    <dgm:cxn modelId="{91CBF477-5B9D-4D66-9724-64CF018BC490}" type="presOf" srcId="{C0ED90F8-002E-480C-906A-8A80322351B1}" destId="{7CAAFF2D-0C1F-4EE3-BA6E-9DEA5A2109C0}" srcOrd="0" destOrd="0" presId="urn:microsoft.com/office/officeart/2008/layout/LinedList"/>
    <dgm:cxn modelId="{7FEF4488-1A42-402E-B2B6-A0229127502B}" type="presOf" srcId="{AB1DC6B0-B58E-45D2-AD3A-16DE0A600C7F}" destId="{1D7E99AE-E239-480F-A463-6D397905C47C}" srcOrd="0" destOrd="0" presId="urn:microsoft.com/office/officeart/2008/layout/LinedList"/>
    <dgm:cxn modelId="{22A1EE8D-8755-41A2-B80D-731DEE07DC62}" type="presOf" srcId="{6C8025FC-713D-4C06-885A-4BBBED693184}" destId="{A33A5853-97DA-48F0-A9D6-7C573C092F58}" srcOrd="0" destOrd="0" presId="urn:microsoft.com/office/officeart/2008/layout/LinedList"/>
    <dgm:cxn modelId="{C854669A-AE8E-4974-8DD2-B1167F0A827F}" srcId="{FB3DA2CD-AC7C-47D6-BD7A-04425D77AE80}" destId="{839C61C4-78FC-42AB-A025-66636EA37DCB}" srcOrd="2" destOrd="0" parTransId="{423EB1A5-1DCB-4670-81F7-D287FA1FE467}" sibTransId="{0A05B9EC-DA02-48DE-917D-F0B5A3EA3CFE}"/>
    <dgm:cxn modelId="{A0101FA1-0D46-4EAD-BBFB-3CBAD46D028B}" srcId="{FB3DA2CD-AC7C-47D6-BD7A-04425D77AE80}" destId="{AB1DC6B0-B58E-45D2-AD3A-16DE0A600C7F}" srcOrd="0" destOrd="0" parTransId="{F4A897D3-90A0-44EB-AE8A-7DFE93BD5E9D}" sibTransId="{E4A4BE4D-B7F7-40A2-874E-A61C7711DA4B}"/>
    <dgm:cxn modelId="{A5E349A4-5BA5-483B-84EE-B9ED080EC391}" type="presOf" srcId="{FB3DA2CD-AC7C-47D6-BD7A-04425D77AE80}" destId="{B4EF1D60-A173-4EAC-8FF0-B4B0C14750E8}" srcOrd="0" destOrd="0" presId="urn:microsoft.com/office/officeart/2008/layout/LinedList"/>
    <dgm:cxn modelId="{B4E7CAAF-F8C9-48DC-B126-87C3CD638B84}" type="presOf" srcId="{839C61C4-78FC-42AB-A025-66636EA37DCB}" destId="{392A413F-287E-493C-A9CC-3D11B2764334}" srcOrd="0" destOrd="0" presId="urn:microsoft.com/office/officeart/2008/layout/LinedList"/>
    <dgm:cxn modelId="{E86155B7-4069-4D27-94DF-550222547301}" srcId="{0822FC06-00DA-40A0-9AF6-3458D817A5C9}" destId="{FB3DA2CD-AC7C-47D6-BD7A-04425D77AE80}" srcOrd="0" destOrd="0" parTransId="{5F4F2832-5E9E-4441-BF98-297E6DA2C7EC}" sibTransId="{9FC8BC81-AAA3-4BD6-A6AD-1253A83F7E40}"/>
    <dgm:cxn modelId="{00079ADE-85FC-47EF-82A8-3878461F2308}" type="presOf" srcId="{0822FC06-00DA-40A0-9AF6-3458D817A5C9}" destId="{9919A366-06AA-4B1C-A474-A88F58CEABE7}" srcOrd="0" destOrd="0" presId="urn:microsoft.com/office/officeart/2008/layout/LinedList"/>
    <dgm:cxn modelId="{E292E2DF-077B-4BF1-9A2B-2A7A43326285}" srcId="{FB3DA2CD-AC7C-47D6-BD7A-04425D77AE80}" destId="{97255363-0DF9-4C49-9740-F80363A30866}" srcOrd="4" destOrd="0" parTransId="{9268CD97-5365-46F0-91EE-038A4C560758}" sibTransId="{072418E7-FA71-4153-878A-0EB728409840}"/>
    <dgm:cxn modelId="{5CAEF2CF-D986-4984-A8FF-FBD641C95428}" type="presParOf" srcId="{9919A366-06AA-4B1C-A474-A88F58CEABE7}" destId="{C86D34C8-5A74-45BA-BA24-9FAF4BE0402D}" srcOrd="0" destOrd="0" presId="urn:microsoft.com/office/officeart/2008/layout/LinedList"/>
    <dgm:cxn modelId="{B086F6A0-68A7-40C2-A012-EF8B469F031B}" type="presParOf" srcId="{9919A366-06AA-4B1C-A474-A88F58CEABE7}" destId="{4A7CBE7B-CBC3-4C00-AED3-E48FD9540C1B}" srcOrd="1" destOrd="0" presId="urn:microsoft.com/office/officeart/2008/layout/LinedList"/>
    <dgm:cxn modelId="{DE1F1B0E-1CD3-4DAF-9459-1EEEA57B65DD}" type="presParOf" srcId="{4A7CBE7B-CBC3-4C00-AED3-E48FD9540C1B}" destId="{B4EF1D60-A173-4EAC-8FF0-B4B0C14750E8}" srcOrd="0" destOrd="0" presId="urn:microsoft.com/office/officeart/2008/layout/LinedList"/>
    <dgm:cxn modelId="{38D2CF5C-9DA4-444C-80C6-ECAB248872AA}" type="presParOf" srcId="{4A7CBE7B-CBC3-4C00-AED3-E48FD9540C1B}" destId="{1CE08F43-894B-4891-9907-BC47E6441079}" srcOrd="1" destOrd="0" presId="urn:microsoft.com/office/officeart/2008/layout/LinedList"/>
    <dgm:cxn modelId="{73666299-DA4B-4FB3-899D-B0C6E7C7EEA1}" type="presParOf" srcId="{1CE08F43-894B-4891-9907-BC47E6441079}" destId="{B903A59F-567A-4980-8E55-1F74C2E385A0}" srcOrd="0" destOrd="0" presId="urn:microsoft.com/office/officeart/2008/layout/LinedList"/>
    <dgm:cxn modelId="{6AC3FC36-39B0-440E-BA2F-EFF25E99F3F6}" type="presParOf" srcId="{1CE08F43-894B-4891-9907-BC47E6441079}" destId="{F0D4C79E-ADB2-4B63-B564-213BB04733D6}" srcOrd="1" destOrd="0" presId="urn:microsoft.com/office/officeart/2008/layout/LinedList"/>
    <dgm:cxn modelId="{F3621890-0C63-4127-839D-DA4DDE0BCD40}" type="presParOf" srcId="{F0D4C79E-ADB2-4B63-B564-213BB04733D6}" destId="{F75D8818-0EE1-4EEC-A0A9-CBE5C3F8483B}" srcOrd="0" destOrd="0" presId="urn:microsoft.com/office/officeart/2008/layout/LinedList"/>
    <dgm:cxn modelId="{25089B71-F5DC-48F6-BF08-7E950A38E7EB}" type="presParOf" srcId="{F0D4C79E-ADB2-4B63-B564-213BB04733D6}" destId="{1D7E99AE-E239-480F-A463-6D397905C47C}" srcOrd="1" destOrd="0" presId="urn:microsoft.com/office/officeart/2008/layout/LinedList"/>
    <dgm:cxn modelId="{E5F4764B-315A-417B-B104-5F31D3143CE8}" type="presParOf" srcId="{F0D4C79E-ADB2-4B63-B564-213BB04733D6}" destId="{63099137-F8A4-4806-8A19-4AEAEA775002}" srcOrd="2" destOrd="0" presId="urn:microsoft.com/office/officeart/2008/layout/LinedList"/>
    <dgm:cxn modelId="{51A198F2-86EB-4B51-B948-F780AFBDAAEA}" type="presParOf" srcId="{1CE08F43-894B-4891-9907-BC47E6441079}" destId="{C3B83032-5FAE-475B-B011-B8BDB14FBF83}" srcOrd="2" destOrd="0" presId="urn:microsoft.com/office/officeart/2008/layout/LinedList"/>
    <dgm:cxn modelId="{768EE631-E4E7-4ED4-91EF-ABF474D92EF0}" type="presParOf" srcId="{1CE08F43-894B-4891-9907-BC47E6441079}" destId="{7919C4A6-070A-44C8-BBF3-81E5896A23D3}" srcOrd="3" destOrd="0" presId="urn:microsoft.com/office/officeart/2008/layout/LinedList"/>
    <dgm:cxn modelId="{81F08951-279B-46D4-9CDA-0E1945CDA69B}" type="presParOf" srcId="{1CE08F43-894B-4891-9907-BC47E6441079}" destId="{45FC709C-1ECE-45DE-84A5-708EEDB86E66}" srcOrd="4" destOrd="0" presId="urn:microsoft.com/office/officeart/2008/layout/LinedList"/>
    <dgm:cxn modelId="{A92C165F-98C3-4E54-B810-8C88B9E1CB1F}" type="presParOf" srcId="{45FC709C-1ECE-45DE-84A5-708EEDB86E66}" destId="{D69AE4AA-B6E3-45C4-A223-F293C66F2317}" srcOrd="0" destOrd="0" presId="urn:microsoft.com/office/officeart/2008/layout/LinedList"/>
    <dgm:cxn modelId="{40694ABE-16E2-43EA-9503-92EAF3DD0029}" type="presParOf" srcId="{45FC709C-1ECE-45DE-84A5-708EEDB86E66}" destId="{7CAAFF2D-0C1F-4EE3-BA6E-9DEA5A2109C0}" srcOrd="1" destOrd="0" presId="urn:microsoft.com/office/officeart/2008/layout/LinedList"/>
    <dgm:cxn modelId="{7C7A28BD-C7AD-4E87-B4AF-806D298EA850}" type="presParOf" srcId="{45FC709C-1ECE-45DE-84A5-708EEDB86E66}" destId="{8DEFB471-5ADE-4E07-85F5-C97C6B48CFAC}" srcOrd="2" destOrd="0" presId="urn:microsoft.com/office/officeart/2008/layout/LinedList"/>
    <dgm:cxn modelId="{A123868A-FC9C-43C1-A5A3-ECE2304AFBE4}" type="presParOf" srcId="{1CE08F43-894B-4891-9907-BC47E6441079}" destId="{B4AA64D8-D209-4991-B452-6D0885AE735A}" srcOrd="5" destOrd="0" presId="urn:microsoft.com/office/officeart/2008/layout/LinedList"/>
    <dgm:cxn modelId="{3B04F767-688B-41A0-990B-F30C4579FC79}" type="presParOf" srcId="{1CE08F43-894B-4891-9907-BC47E6441079}" destId="{E90995E3-7842-452E-BA59-FEA8BFD5ECC1}" srcOrd="6" destOrd="0" presId="urn:microsoft.com/office/officeart/2008/layout/LinedList"/>
    <dgm:cxn modelId="{EED5278A-5205-408E-A6EE-FE83827D2CA4}" type="presParOf" srcId="{1CE08F43-894B-4891-9907-BC47E6441079}" destId="{6EDA908E-D5FB-4E50-85DC-62EE51871DDF}" srcOrd="7" destOrd="0" presId="urn:microsoft.com/office/officeart/2008/layout/LinedList"/>
    <dgm:cxn modelId="{1D35BE13-5E5E-49C0-87D0-C1BA0EA84703}" type="presParOf" srcId="{6EDA908E-D5FB-4E50-85DC-62EE51871DDF}" destId="{6D53D25C-AF7F-4BCC-AD31-B7179401B8DA}" srcOrd="0" destOrd="0" presId="urn:microsoft.com/office/officeart/2008/layout/LinedList"/>
    <dgm:cxn modelId="{2F25B5D6-0E83-49A8-8F95-CD94D7B14554}" type="presParOf" srcId="{6EDA908E-D5FB-4E50-85DC-62EE51871DDF}" destId="{392A413F-287E-493C-A9CC-3D11B2764334}" srcOrd="1" destOrd="0" presId="urn:microsoft.com/office/officeart/2008/layout/LinedList"/>
    <dgm:cxn modelId="{EFF4ADF4-EED0-4EFE-A05C-5F43324F25C8}" type="presParOf" srcId="{6EDA908E-D5FB-4E50-85DC-62EE51871DDF}" destId="{9B08A6FB-3B21-4FE3-9E78-DA05CAC28B1C}" srcOrd="2" destOrd="0" presId="urn:microsoft.com/office/officeart/2008/layout/LinedList"/>
    <dgm:cxn modelId="{086087F8-B03D-4F51-BC2E-A4582F8B0A19}" type="presParOf" srcId="{1CE08F43-894B-4891-9907-BC47E6441079}" destId="{0284FCFE-D457-4FDA-8B62-42B81180D90D}" srcOrd="8" destOrd="0" presId="urn:microsoft.com/office/officeart/2008/layout/LinedList"/>
    <dgm:cxn modelId="{9776F576-0CA0-4671-B275-C76A687DB1EA}" type="presParOf" srcId="{1CE08F43-894B-4891-9907-BC47E6441079}" destId="{8D6211E2-4657-4863-9B53-CA33F4F6A280}" srcOrd="9" destOrd="0" presId="urn:microsoft.com/office/officeart/2008/layout/LinedList"/>
    <dgm:cxn modelId="{403AACB5-A73E-406C-87C3-A525279F2DEC}" type="presParOf" srcId="{1CE08F43-894B-4891-9907-BC47E6441079}" destId="{87308A82-9D7F-4AE5-BB44-5F3F15CA176B}" srcOrd="10" destOrd="0" presId="urn:microsoft.com/office/officeart/2008/layout/LinedList"/>
    <dgm:cxn modelId="{C8FA8F18-76B3-4A95-987A-21868C53CE65}" type="presParOf" srcId="{87308A82-9D7F-4AE5-BB44-5F3F15CA176B}" destId="{B49A793F-711B-4671-B0D6-3AEC5B8989BC}" srcOrd="0" destOrd="0" presId="urn:microsoft.com/office/officeart/2008/layout/LinedList"/>
    <dgm:cxn modelId="{FA9BB75A-830B-466D-8501-7A1A326447F0}" type="presParOf" srcId="{87308A82-9D7F-4AE5-BB44-5F3F15CA176B}" destId="{A33A5853-97DA-48F0-A9D6-7C573C092F58}" srcOrd="1" destOrd="0" presId="urn:microsoft.com/office/officeart/2008/layout/LinedList"/>
    <dgm:cxn modelId="{EDDCD448-9669-4CF7-B654-CAFB9AC8F463}" type="presParOf" srcId="{87308A82-9D7F-4AE5-BB44-5F3F15CA176B}" destId="{8AC2D165-48DE-42BF-8D7A-9F843F6B545F}" srcOrd="2" destOrd="0" presId="urn:microsoft.com/office/officeart/2008/layout/LinedList"/>
    <dgm:cxn modelId="{703B065C-A2F2-4FE0-896A-2E69093859B4}" type="presParOf" srcId="{1CE08F43-894B-4891-9907-BC47E6441079}" destId="{1E7B020E-5E28-41A0-8762-A66C576869F9}" srcOrd="11" destOrd="0" presId="urn:microsoft.com/office/officeart/2008/layout/LinedList"/>
    <dgm:cxn modelId="{23CE22BB-2CE8-40B4-9404-247D2C45AFC4}" type="presParOf" srcId="{1CE08F43-894B-4891-9907-BC47E6441079}" destId="{DE9B8524-579D-4E35-B317-64B96B6EA0AF}" srcOrd="12" destOrd="0" presId="urn:microsoft.com/office/officeart/2008/layout/LinedList"/>
    <dgm:cxn modelId="{CD661C13-4C95-48DD-860E-42E17DB5918B}" type="presParOf" srcId="{1CE08F43-894B-4891-9907-BC47E6441079}" destId="{AF9F5BE2-EA61-4B55-AC11-7CF4620C3A8E}" srcOrd="13" destOrd="0" presId="urn:microsoft.com/office/officeart/2008/layout/LinedList"/>
    <dgm:cxn modelId="{5FFFBAEB-8BC6-4759-B21B-8F56C52714CB}" type="presParOf" srcId="{AF9F5BE2-EA61-4B55-AC11-7CF4620C3A8E}" destId="{42AC2147-9B43-4983-8708-3BA5CCFD984E}" srcOrd="0" destOrd="0" presId="urn:microsoft.com/office/officeart/2008/layout/LinedList"/>
    <dgm:cxn modelId="{9E656113-9B53-42F5-B16D-A798A4CBDC24}" type="presParOf" srcId="{AF9F5BE2-EA61-4B55-AC11-7CF4620C3A8E}" destId="{0CFC3D10-3948-4B77-8C4D-D62BA3476027}" srcOrd="1" destOrd="0" presId="urn:microsoft.com/office/officeart/2008/layout/LinedList"/>
    <dgm:cxn modelId="{2C0BE3D6-67FC-4E8C-B3E4-A1DC83C2555D}" type="presParOf" srcId="{AF9F5BE2-EA61-4B55-AC11-7CF4620C3A8E}" destId="{21E9DFE8-82A8-4D5D-AA63-36ED15FEC550}" srcOrd="2" destOrd="0" presId="urn:microsoft.com/office/officeart/2008/layout/LinedList"/>
    <dgm:cxn modelId="{3501E88E-E9E7-41B0-B950-4583C0ADABEC}" type="presParOf" srcId="{1CE08F43-894B-4891-9907-BC47E6441079}" destId="{CD811129-4738-4E20-B6E6-84E5E156576D}" srcOrd="14" destOrd="0" presId="urn:microsoft.com/office/officeart/2008/layout/LinedList"/>
    <dgm:cxn modelId="{FE168084-9DB1-44D4-BD1E-3AF9FA93DBE8}" type="presParOf" srcId="{1CE08F43-894B-4891-9907-BC47E6441079}" destId="{D8D71822-BCF2-4536-B3BF-1431B8B06D1D}" srcOrd="15" destOrd="0" presId="urn:microsoft.com/office/officeart/2008/layout/LinedList"/>
    <dgm:cxn modelId="{7C50C19F-AE6A-4A23-81D9-F67BC029F0FF}" type="presParOf" srcId="{1CE08F43-894B-4891-9907-BC47E6441079}" destId="{3B5C7B24-B85A-4142-BB75-6D9481E2C58D}" srcOrd="16" destOrd="0" presId="urn:microsoft.com/office/officeart/2008/layout/LinedList"/>
    <dgm:cxn modelId="{99287DF7-8C1B-4CF5-8095-591837C69DD5}" type="presParOf" srcId="{3B5C7B24-B85A-4142-BB75-6D9481E2C58D}" destId="{A81551A1-D17E-42C5-9FBB-E6D2EC0AB3C7}" srcOrd="0" destOrd="0" presId="urn:microsoft.com/office/officeart/2008/layout/LinedList"/>
    <dgm:cxn modelId="{8290ECC9-4466-4460-9FA0-FEDA057E35E3}" type="presParOf" srcId="{3B5C7B24-B85A-4142-BB75-6D9481E2C58D}" destId="{1E22B47E-B020-434F-92D1-562A44564CF1}" srcOrd="1" destOrd="0" presId="urn:microsoft.com/office/officeart/2008/layout/LinedList"/>
    <dgm:cxn modelId="{34EC65DB-E89F-4BC2-A9E6-AA8AD239BAC6}" type="presParOf" srcId="{3B5C7B24-B85A-4142-BB75-6D9481E2C58D}" destId="{BC83EC41-7393-43CA-A084-88B7436E22BF}" srcOrd="2" destOrd="0" presId="urn:microsoft.com/office/officeart/2008/layout/LinedList"/>
    <dgm:cxn modelId="{AD6CD07D-2153-45F6-9B97-A863C3BC92D3}" type="presParOf" srcId="{1CE08F43-894B-4891-9907-BC47E6441079}" destId="{6C07E11C-D43E-44F0-8D6A-2B56EFAAB26A}" srcOrd="17" destOrd="0" presId="urn:microsoft.com/office/officeart/2008/layout/LinedList"/>
    <dgm:cxn modelId="{5150D686-9EF9-4377-9C7E-BEB9688C4449}" type="presParOf" srcId="{1CE08F43-894B-4891-9907-BC47E6441079}" destId="{BD1DFB88-4EEF-4053-A96E-B9631ACCF825}" srcOrd="18" destOrd="0" presId="urn:microsoft.com/office/officeart/2008/layout/LinedList"/>
  </dgm:cxnLst>
  <dgm:bg/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E84DB6-4A5C-4927-8389-A5E9A903433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DF3CF8-30EA-4887-847B-00AB9D643E3C}">
      <dgm:prSet/>
      <dgm:spPr/>
      <dgm:t>
        <a:bodyPr/>
        <a:lstStyle/>
        <a:p>
          <a:r>
            <a:rPr lang="en-US"/>
            <a:t>Maintains two uncertainties:</a:t>
          </a:r>
        </a:p>
      </dgm:t>
    </dgm:pt>
    <dgm:pt modelId="{4C1BEF6B-499B-48AC-B254-C7A1402DA5A4}" type="parTrans" cxnId="{41EF9068-A36F-4B07-AD6E-A7C7502EC16D}">
      <dgm:prSet/>
      <dgm:spPr/>
      <dgm:t>
        <a:bodyPr/>
        <a:lstStyle/>
        <a:p>
          <a:endParaRPr lang="en-US"/>
        </a:p>
      </dgm:t>
    </dgm:pt>
    <dgm:pt modelId="{07E2DA81-B657-48BF-824B-B1AFC2B841CB}" type="sibTrans" cxnId="{41EF9068-A36F-4B07-AD6E-A7C7502EC16D}">
      <dgm:prSet/>
      <dgm:spPr/>
      <dgm:t>
        <a:bodyPr/>
        <a:lstStyle/>
        <a:p>
          <a:endParaRPr lang="en-US"/>
        </a:p>
      </dgm:t>
    </dgm:pt>
    <dgm:pt modelId="{46F28C97-1722-4EED-BF92-F644EAE8C7B2}">
      <dgm:prSet/>
      <dgm:spPr/>
      <dgm:t>
        <a:bodyPr/>
        <a:lstStyle/>
        <a:p>
          <a:r>
            <a:rPr lang="en-US" b="1"/>
            <a:t>Process variance (Q):</a:t>
          </a:r>
          <a:r>
            <a:rPr lang="en-US"/>
            <a:t> how much the system’s state changes over time.</a:t>
          </a:r>
        </a:p>
      </dgm:t>
    </dgm:pt>
    <dgm:pt modelId="{D496948B-514F-48E1-BC97-4A4EFBAB4B3B}" type="parTrans" cxnId="{52423C2C-1AF7-4951-9569-63F8CE6E10C5}">
      <dgm:prSet/>
      <dgm:spPr/>
      <dgm:t>
        <a:bodyPr/>
        <a:lstStyle/>
        <a:p>
          <a:endParaRPr lang="en-US"/>
        </a:p>
      </dgm:t>
    </dgm:pt>
    <dgm:pt modelId="{F55A2BC4-4BAB-4854-B490-B597AA369638}" type="sibTrans" cxnId="{52423C2C-1AF7-4951-9569-63F8CE6E10C5}">
      <dgm:prSet/>
      <dgm:spPr/>
      <dgm:t>
        <a:bodyPr/>
        <a:lstStyle/>
        <a:p>
          <a:endParaRPr lang="en-US"/>
        </a:p>
      </dgm:t>
    </dgm:pt>
    <dgm:pt modelId="{50AFFD02-9A6C-4338-A0E4-3286827B081C}">
      <dgm:prSet/>
      <dgm:spPr/>
      <dgm:t>
        <a:bodyPr/>
        <a:lstStyle/>
        <a:p>
          <a:r>
            <a:rPr lang="en-US" b="1"/>
            <a:t>Measurement variance (R):</a:t>
          </a:r>
          <a:r>
            <a:rPr lang="en-US"/>
            <a:t> how noisy the observations are.</a:t>
          </a:r>
        </a:p>
      </dgm:t>
    </dgm:pt>
    <dgm:pt modelId="{25862DF5-B4D5-4A53-BC07-B27CD44F89A0}" type="parTrans" cxnId="{A5F255AD-A1C7-4CD5-895C-426180FDBE7E}">
      <dgm:prSet/>
      <dgm:spPr/>
      <dgm:t>
        <a:bodyPr/>
        <a:lstStyle/>
        <a:p>
          <a:endParaRPr lang="en-US"/>
        </a:p>
      </dgm:t>
    </dgm:pt>
    <dgm:pt modelId="{ADBBF73F-150A-4FDC-A9C5-EB8DDA07EBD9}" type="sibTrans" cxnId="{A5F255AD-A1C7-4CD5-895C-426180FDBE7E}">
      <dgm:prSet/>
      <dgm:spPr/>
      <dgm:t>
        <a:bodyPr/>
        <a:lstStyle/>
        <a:p>
          <a:endParaRPr lang="en-US"/>
        </a:p>
      </dgm:t>
    </dgm:pt>
    <dgm:pt modelId="{264933FB-1051-4620-BEEF-AAEEDF154B24}">
      <dgm:prSet/>
      <dgm:spPr/>
      <dgm:t>
        <a:bodyPr/>
        <a:lstStyle/>
        <a:p>
          <a:r>
            <a:rPr lang="en-US"/>
            <a:t>For each new measurement:</a:t>
          </a:r>
        </a:p>
      </dgm:t>
    </dgm:pt>
    <dgm:pt modelId="{662637F7-B3BE-4469-9987-7FAFEA8AF181}" type="parTrans" cxnId="{BB6B2CAA-6CAC-4739-BBBA-A46F1CDFFCFE}">
      <dgm:prSet/>
      <dgm:spPr/>
      <dgm:t>
        <a:bodyPr/>
        <a:lstStyle/>
        <a:p>
          <a:endParaRPr lang="en-US"/>
        </a:p>
      </dgm:t>
    </dgm:pt>
    <dgm:pt modelId="{50EDA28D-B539-4890-9DA0-0C7894F4319A}" type="sibTrans" cxnId="{BB6B2CAA-6CAC-4739-BBBA-A46F1CDFFCFE}">
      <dgm:prSet/>
      <dgm:spPr/>
      <dgm:t>
        <a:bodyPr/>
        <a:lstStyle/>
        <a:p>
          <a:endParaRPr lang="en-US"/>
        </a:p>
      </dgm:t>
    </dgm:pt>
    <dgm:pt modelId="{50100855-D686-4154-909B-39B3452A128B}">
      <dgm:prSet/>
      <dgm:spPr/>
      <dgm:t>
        <a:bodyPr/>
        <a:lstStyle/>
        <a:p>
          <a:r>
            <a:rPr lang="en-US" b="1"/>
            <a:t>Predict:</a:t>
          </a:r>
          <a:r>
            <a:rPr lang="en-US"/>
            <a:t> Increase the estimate error slightly (+ process_variance).</a:t>
          </a:r>
        </a:p>
      </dgm:t>
    </dgm:pt>
    <dgm:pt modelId="{126E0272-69F7-4BDF-9B26-18A5075B7DF9}" type="parTrans" cxnId="{D5EA29EB-C10A-45A4-8A32-F87EDAA619C7}">
      <dgm:prSet/>
      <dgm:spPr/>
      <dgm:t>
        <a:bodyPr/>
        <a:lstStyle/>
        <a:p>
          <a:endParaRPr lang="en-US"/>
        </a:p>
      </dgm:t>
    </dgm:pt>
    <dgm:pt modelId="{82402E26-AA44-4189-B9AA-74A84FFA32FA}" type="sibTrans" cxnId="{D5EA29EB-C10A-45A4-8A32-F87EDAA619C7}">
      <dgm:prSet/>
      <dgm:spPr/>
      <dgm:t>
        <a:bodyPr/>
        <a:lstStyle/>
        <a:p>
          <a:endParaRPr lang="en-US"/>
        </a:p>
      </dgm:t>
    </dgm:pt>
    <dgm:pt modelId="{EB710544-FA0D-4368-B39A-4D5F05F88F02}">
      <dgm:prSet/>
      <dgm:spPr/>
      <dgm:t>
        <a:bodyPr/>
        <a:lstStyle/>
        <a:p>
          <a:r>
            <a:rPr lang="en-US" b="1"/>
            <a:t>Update:</a:t>
          </a:r>
          <a:r>
            <a:rPr lang="en-US"/>
            <a:t> Compute Kalman Gain = how much to trust measurement vs prior estimate.</a:t>
          </a:r>
        </a:p>
      </dgm:t>
    </dgm:pt>
    <dgm:pt modelId="{74B11241-845D-46E0-B04B-F651DD77954C}" type="parTrans" cxnId="{1B6FBF9B-9DCE-46D7-8001-0BB71FCC4F1E}">
      <dgm:prSet/>
      <dgm:spPr/>
      <dgm:t>
        <a:bodyPr/>
        <a:lstStyle/>
        <a:p>
          <a:endParaRPr lang="en-US"/>
        </a:p>
      </dgm:t>
    </dgm:pt>
    <dgm:pt modelId="{0B0CCB79-981E-424B-A8C4-DDF1429D33C9}" type="sibTrans" cxnId="{1B6FBF9B-9DCE-46D7-8001-0BB71FCC4F1E}">
      <dgm:prSet/>
      <dgm:spPr/>
      <dgm:t>
        <a:bodyPr/>
        <a:lstStyle/>
        <a:p>
          <a:endParaRPr lang="en-US"/>
        </a:p>
      </dgm:t>
    </dgm:pt>
    <dgm:pt modelId="{800D0A8C-4BD5-4659-8F7D-A0E4852B8F0A}">
      <dgm:prSet/>
      <dgm:spPr/>
      <dgm:t>
        <a:bodyPr/>
        <a:lstStyle/>
        <a:p>
          <a:r>
            <a:rPr lang="en-US" b="1"/>
            <a:t>Correct:</a:t>
          </a:r>
          <a:r>
            <a:rPr lang="en-US"/>
            <a:t> Adjust the estimate toward the measurement.</a:t>
          </a:r>
        </a:p>
      </dgm:t>
    </dgm:pt>
    <dgm:pt modelId="{0FEA93D7-E015-4F25-A74D-80946B1EB8FF}" type="parTrans" cxnId="{47577ABA-BCC4-4606-B20C-60AA71F89008}">
      <dgm:prSet/>
      <dgm:spPr/>
      <dgm:t>
        <a:bodyPr/>
        <a:lstStyle/>
        <a:p>
          <a:endParaRPr lang="en-US"/>
        </a:p>
      </dgm:t>
    </dgm:pt>
    <dgm:pt modelId="{CFEDC0AE-02DD-43ED-8C15-0C1C7E4A1DFC}" type="sibTrans" cxnId="{47577ABA-BCC4-4606-B20C-60AA71F89008}">
      <dgm:prSet/>
      <dgm:spPr/>
      <dgm:t>
        <a:bodyPr/>
        <a:lstStyle/>
        <a:p>
          <a:endParaRPr lang="en-US"/>
        </a:p>
      </dgm:t>
    </dgm:pt>
    <dgm:pt modelId="{D3BAA8E7-98E4-4781-BFB3-94BF1455D846}">
      <dgm:prSet/>
      <dgm:spPr/>
      <dgm:t>
        <a:bodyPr/>
        <a:lstStyle/>
        <a:p>
          <a:r>
            <a:rPr lang="en-US" b="1"/>
            <a:t>Refine:</a:t>
          </a:r>
          <a:r>
            <a:rPr lang="en-US"/>
            <a:t> Reduce uncertainty based on how much correction was applied.</a:t>
          </a:r>
        </a:p>
      </dgm:t>
    </dgm:pt>
    <dgm:pt modelId="{0E746F46-F822-4951-A0F9-9582494364D7}" type="parTrans" cxnId="{EE2AB367-B705-4043-9CF4-863B7A24044E}">
      <dgm:prSet/>
      <dgm:spPr/>
      <dgm:t>
        <a:bodyPr/>
        <a:lstStyle/>
        <a:p>
          <a:endParaRPr lang="en-US"/>
        </a:p>
      </dgm:t>
    </dgm:pt>
    <dgm:pt modelId="{F1C3BD21-8CC6-444B-8BE6-B3B478C536FF}" type="sibTrans" cxnId="{EE2AB367-B705-4043-9CF4-863B7A24044E}">
      <dgm:prSet/>
      <dgm:spPr/>
      <dgm:t>
        <a:bodyPr/>
        <a:lstStyle/>
        <a:p>
          <a:endParaRPr lang="en-US"/>
        </a:p>
      </dgm:t>
    </dgm:pt>
    <dgm:pt modelId="{FA9C496F-EC35-4560-A77C-6D09263ADBD3}">
      <dgm:prSet/>
      <dgm:spPr/>
      <dgm:t>
        <a:bodyPr/>
        <a:lstStyle/>
        <a:p>
          <a:r>
            <a:rPr lang="en-US" b="1"/>
            <a:t>Advantage:</a:t>
          </a:r>
          <a:br>
            <a:rPr lang="en-US"/>
          </a:br>
          <a:r>
            <a:rPr lang="en-US"/>
            <a:t>Provides adaptive smoothing — automatically balances noise reduction and responsiveness without needing a fixed smoothing window like moving averages.</a:t>
          </a:r>
        </a:p>
      </dgm:t>
    </dgm:pt>
    <dgm:pt modelId="{2DEE60D6-3C3D-4D06-A84A-1D80261F927A}" type="parTrans" cxnId="{605A0CBA-D2AF-4679-BD83-882ACF911B6E}">
      <dgm:prSet/>
      <dgm:spPr/>
      <dgm:t>
        <a:bodyPr/>
        <a:lstStyle/>
        <a:p>
          <a:endParaRPr lang="en-US"/>
        </a:p>
      </dgm:t>
    </dgm:pt>
    <dgm:pt modelId="{C5706209-10E7-48F6-936D-EA438FE29C93}" type="sibTrans" cxnId="{605A0CBA-D2AF-4679-BD83-882ACF911B6E}">
      <dgm:prSet/>
      <dgm:spPr/>
      <dgm:t>
        <a:bodyPr/>
        <a:lstStyle/>
        <a:p>
          <a:endParaRPr lang="en-US"/>
        </a:p>
      </dgm:t>
    </dgm:pt>
    <dgm:pt modelId="{CF49E2FF-4DCD-46E7-9819-82B27D028EA2}" type="pres">
      <dgm:prSet presAssocID="{0AE84DB6-4A5C-4927-8389-A5E9A9034335}" presName="cycle" presStyleCnt="0">
        <dgm:presLayoutVars>
          <dgm:dir/>
          <dgm:resizeHandles val="exact"/>
        </dgm:presLayoutVars>
      </dgm:prSet>
      <dgm:spPr/>
    </dgm:pt>
    <dgm:pt modelId="{E9D7A8B5-56BA-4512-94F6-0097A7FB1F23}" type="pres">
      <dgm:prSet presAssocID="{9EDF3CF8-30EA-4887-847B-00AB9D643E3C}" presName="dummy" presStyleCnt="0"/>
      <dgm:spPr/>
    </dgm:pt>
    <dgm:pt modelId="{2B152C36-8A47-41AC-A22A-F6223A951273}" type="pres">
      <dgm:prSet presAssocID="{9EDF3CF8-30EA-4887-847B-00AB9D643E3C}" presName="node" presStyleLbl="revTx" presStyleIdx="0" presStyleCnt="3">
        <dgm:presLayoutVars>
          <dgm:bulletEnabled val="1"/>
        </dgm:presLayoutVars>
      </dgm:prSet>
      <dgm:spPr/>
    </dgm:pt>
    <dgm:pt modelId="{AFF1D92B-35FA-4282-870B-BBAB388B30BE}" type="pres">
      <dgm:prSet presAssocID="{07E2DA81-B657-48BF-824B-B1AFC2B841CB}" presName="sibTrans" presStyleLbl="node1" presStyleIdx="0" presStyleCnt="3"/>
      <dgm:spPr/>
    </dgm:pt>
    <dgm:pt modelId="{95FCD270-24C4-4573-A36C-FE2CC01F7BFD}" type="pres">
      <dgm:prSet presAssocID="{264933FB-1051-4620-BEEF-AAEEDF154B24}" presName="dummy" presStyleCnt="0"/>
      <dgm:spPr/>
    </dgm:pt>
    <dgm:pt modelId="{122ACBB0-8CCF-4A90-B1AD-DB96E91FC1EE}" type="pres">
      <dgm:prSet presAssocID="{264933FB-1051-4620-BEEF-AAEEDF154B24}" presName="node" presStyleLbl="revTx" presStyleIdx="1" presStyleCnt="3">
        <dgm:presLayoutVars>
          <dgm:bulletEnabled val="1"/>
        </dgm:presLayoutVars>
      </dgm:prSet>
      <dgm:spPr/>
    </dgm:pt>
    <dgm:pt modelId="{9ECC2B9E-9829-413A-867A-E97CF55E026D}" type="pres">
      <dgm:prSet presAssocID="{50EDA28D-B539-4890-9DA0-0C7894F4319A}" presName="sibTrans" presStyleLbl="node1" presStyleIdx="1" presStyleCnt="3"/>
      <dgm:spPr/>
    </dgm:pt>
    <dgm:pt modelId="{BA49B566-33A5-4F0C-8F15-A9AA4BE995A1}" type="pres">
      <dgm:prSet presAssocID="{FA9C496F-EC35-4560-A77C-6D09263ADBD3}" presName="dummy" presStyleCnt="0"/>
      <dgm:spPr/>
    </dgm:pt>
    <dgm:pt modelId="{787AC471-CD73-4F9E-A047-9B89EE6C4EF2}" type="pres">
      <dgm:prSet presAssocID="{FA9C496F-EC35-4560-A77C-6D09263ADBD3}" presName="node" presStyleLbl="revTx" presStyleIdx="2" presStyleCnt="3">
        <dgm:presLayoutVars>
          <dgm:bulletEnabled val="1"/>
        </dgm:presLayoutVars>
      </dgm:prSet>
      <dgm:spPr/>
    </dgm:pt>
    <dgm:pt modelId="{A0FA3F8C-0439-4F8C-B89C-01C37168D086}" type="pres">
      <dgm:prSet presAssocID="{C5706209-10E7-48F6-936D-EA438FE29C93}" presName="sibTrans" presStyleLbl="node1" presStyleIdx="2" presStyleCnt="3"/>
      <dgm:spPr/>
    </dgm:pt>
  </dgm:ptLst>
  <dgm:cxnLst>
    <dgm:cxn modelId="{1746BC12-3DCA-4BBA-B12D-9A1611372769}" type="presOf" srcId="{46F28C97-1722-4EED-BF92-F644EAE8C7B2}" destId="{2B152C36-8A47-41AC-A22A-F6223A951273}" srcOrd="0" destOrd="1" presId="urn:microsoft.com/office/officeart/2005/8/layout/cycle1"/>
    <dgm:cxn modelId="{52423C2C-1AF7-4951-9569-63F8CE6E10C5}" srcId="{9EDF3CF8-30EA-4887-847B-00AB9D643E3C}" destId="{46F28C97-1722-4EED-BF92-F644EAE8C7B2}" srcOrd="0" destOrd="0" parTransId="{D496948B-514F-48E1-BC97-4A4EFBAB4B3B}" sibTransId="{F55A2BC4-4BAB-4854-B490-B597AA369638}"/>
    <dgm:cxn modelId="{C5DA8B3F-3EAA-4EAC-82CC-BF772A84B991}" type="presOf" srcId="{50100855-D686-4154-909B-39B3452A128B}" destId="{122ACBB0-8CCF-4A90-B1AD-DB96E91FC1EE}" srcOrd="0" destOrd="1" presId="urn:microsoft.com/office/officeart/2005/8/layout/cycle1"/>
    <dgm:cxn modelId="{EE2AB367-B705-4043-9CF4-863B7A24044E}" srcId="{264933FB-1051-4620-BEEF-AAEEDF154B24}" destId="{D3BAA8E7-98E4-4781-BFB3-94BF1455D846}" srcOrd="3" destOrd="0" parTransId="{0E746F46-F822-4951-A0F9-9582494364D7}" sibTransId="{F1C3BD21-8CC6-444B-8BE6-B3B478C536FF}"/>
    <dgm:cxn modelId="{41EF9068-A36F-4B07-AD6E-A7C7502EC16D}" srcId="{0AE84DB6-4A5C-4927-8389-A5E9A9034335}" destId="{9EDF3CF8-30EA-4887-847B-00AB9D643E3C}" srcOrd="0" destOrd="0" parTransId="{4C1BEF6B-499B-48AC-B254-C7A1402DA5A4}" sibTransId="{07E2DA81-B657-48BF-824B-B1AFC2B841CB}"/>
    <dgm:cxn modelId="{E04CDD4D-ADBC-473B-8C55-DCFC074E0408}" type="presOf" srcId="{50EDA28D-B539-4890-9DA0-0C7894F4319A}" destId="{9ECC2B9E-9829-413A-867A-E97CF55E026D}" srcOrd="0" destOrd="0" presId="urn:microsoft.com/office/officeart/2005/8/layout/cycle1"/>
    <dgm:cxn modelId="{5C68E76D-6C54-43AC-9691-E1C441A790AB}" type="presOf" srcId="{800D0A8C-4BD5-4659-8F7D-A0E4852B8F0A}" destId="{122ACBB0-8CCF-4A90-B1AD-DB96E91FC1EE}" srcOrd="0" destOrd="3" presId="urn:microsoft.com/office/officeart/2005/8/layout/cycle1"/>
    <dgm:cxn modelId="{39F98350-801D-48C6-804E-866463F8E525}" type="presOf" srcId="{C5706209-10E7-48F6-936D-EA438FE29C93}" destId="{A0FA3F8C-0439-4F8C-B89C-01C37168D086}" srcOrd="0" destOrd="0" presId="urn:microsoft.com/office/officeart/2005/8/layout/cycle1"/>
    <dgm:cxn modelId="{6C193B7A-9CD8-439E-88B5-5A1A9CFAEF6F}" type="presOf" srcId="{FA9C496F-EC35-4560-A77C-6D09263ADBD3}" destId="{787AC471-CD73-4F9E-A047-9B89EE6C4EF2}" srcOrd="0" destOrd="0" presId="urn:microsoft.com/office/officeart/2005/8/layout/cycle1"/>
    <dgm:cxn modelId="{AE2B3C85-3937-46FC-BA8B-F7092A8497C1}" type="presOf" srcId="{0AE84DB6-4A5C-4927-8389-A5E9A9034335}" destId="{CF49E2FF-4DCD-46E7-9819-82B27D028EA2}" srcOrd="0" destOrd="0" presId="urn:microsoft.com/office/officeart/2005/8/layout/cycle1"/>
    <dgm:cxn modelId="{3FA2CE87-1A9F-4CBB-85D6-3869D9635956}" type="presOf" srcId="{9EDF3CF8-30EA-4887-847B-00AB9D643E3C}" destId="{2B152C36-8A47-41AC-A22A-F6223A951273}" srcOrd="0" destOrd="0" presId="urn:microsoft.com/office/officeart/2005/8/layout/cycle1"/>
    <dgm:cxn modelId="{1B6FBF9B-9DCE-46D7-8001-0BB71FCC4F1E}" srcId="{264933FB-1051-4620-BEEF-AAEEDF154B24}" destId="{EB710544-FA0D-4368-B39A-4D5F05F88F02}" srcOrd="1" destOrd="0" parTransId="{74B11241-845D-46E0-B04B-F651DD77954C}" sibTransId="{0B0CCB79-981E-424B-A8C4-DDF1429D33C9}"/>
    <dgm:cxn modelId="{BB6B2CAA-6CAC-4739-BBBA-A46F1CDFFCFE}" srcId="{0AE84DB6-4A5C-4927-8389-A5E9A9034335}" destId="{264933FB-1051-4620-BEEF-AAEEDF154B24}" srcOrd="1" destOrd="0" parTransId="{662637F7-B3BE-4469-9987-7FAFEA8AF181}" sibTransId="{50EDA28D-B539-4890-9DA0-0C7894F4319A}"/>
    <dgm:cxn modelId="{A5F255AD-A1C7-4CD5-895C-426180FDBE7E}" srcId="{9EDF3CF8-30EA-4887-847B-00AB9D643E3C}" destId="{50AFFD02-9A6C-4338-A0E4-3286827B081C}" srcOrd="1" destOrd="0" parTransId="{25862DF5-B4D5-4A53-BC07-B27CD44F89A0}" sibTransId="{ADBBF73F-150A-4FDC-A9C5-EB8DDA07EBD9}"/>
    <dgm:cxn modelId="{605A0CBA-D2AF-4679-BD83-882ACF911B6E}" srcId="{0AE84DB6-4A5C-4927-8389-A5E9A9034335}" destId="{FA9C496F-EC35-4560-A77C-6D09263ADBD3}" srcOrd="2" destOrd="0" parTransId="{2DEE60D6-3C3D-4D06-A84A-1D80261F927A}" sibTransId="{C5706209-10E7-48F6-936D-EA438FE29C93}"/>
    <dgm:cxn modelId="{47577ABA-BCC4-4606-B20C-60AA71F89008}" srcId="{264933FB-1051-4620-BEEF-AAEEDF154B24}" destId="{800D0A8C-4BD5-4659-8F7D-A0E4852B8F0A}" srcOrd="2" destOrd="0" parTransId="{0FEA93D7-E015-4F25-A74D-80946B1EB8FF}" sibTransId="{CFEDC0AE-02DD-43ED-8C15-0C1C7E4A1DFC}"/>
    <dgm:cxn modelId="{D54784CB-925A-4327-8469-4B301E8F417B}" type="presOf" srcId="{D3BAA8E7-98E4-4781-BFB3-94BF1455D846}" destId="{122ACBB0-8CCF-4A90-B1AD-DB96E91FC1EE}" srcOrd="0" destOrd="4" presId="urn:microsoft.com/office/officeart/2005/8/layout/cycle1"/>
    <dgm:cxn modelId="{588FC6D2-77C3-4B74-B61E-84A119A0972F}" type="presOf" srcId="{EB710544-FA0D-4368-B39A-4D5F05F88F02}" destId="{122ACBB0-8CCF-4A90-B1AD-DB96E91FC1EE}" srcOrd="0" destOrd="2" presId="urn:microsoft.com/office/officeart/2005/8/layout/cycle1"/>
    <dgm:cxn modelId="{D5EA29EB-C10A-45A4-8A32-F87EDAA619C7}" srcId="{264933FB-1051-4620-BEEF-AAEEDF154B24}" destId="{50100855-D686-4154-909B-39B3452A128B}" srcOrd="0" destOrd="0" parTransId="{126E0272-69F7-4BDF-9B26-18A5075B7DF9}" sibTransId="{82402E26-AA44-4189-B9AA-74A84FFA32FA}"/>
    <dgm:cxn modelId="{23D6F2F3-BD05-49CA-AADD-7A8E49644014}" type="presOf" srcId="{50AFFD02-9A6C-4338-A0E4-3286827B081C}" destId="{2B152C36-8A47-41AC-A22A-F6223A951273}" srcOrd="0" destOrd="2" presId="urn:microsoft.com/office/officeart/2005/8/layout/cycle1"/>
    <dgm:cxn modelId="{83A0C8F8-46EC-442B-B284-8B6927615DBB}" type="presOf" srcId="{264933FB-1051-4620-BEEF-AAEEDF154B24}" destId="{122ACBB0-8CCF-4A90-B1AD-DB96E91FC1EE}" srcOrd="0" destOrd="0" presId="urn:microsoft.com/office/officeart/2005/8/layout/cycle1"/>
    <dgm:cxn modelId="{717CFCFE-AA9A-4BD5-9886-EF44C1897942}" type="presOf" srcId="{07E2DA81-B657-48BF-824B-B1AFC2B841CB}" destId="{AFF1D92B-35FA-4282-870B-BBAB388B30BE}" srcOrd="0" destOrd="0" presId="urn:microsoft.com/office/officeart/2005/8/layout/cycle1"/>
    <dgm:cxn modelId="{991EF80C-9842-492A-90F4-E6FAD9AA0097}" type="presParOf" srcId="{CF49E2FF-4DCD-46E7-9819-82B27D028EA2}" destId="{E9D7A8B5-56BA-4512-94F6-0097A7FB1F23}" srcOrd="0" destOrd="0" presId="urn:microsoft.com/office/officeart/2005/8/layout/cycle1"/>
    <dgm:cxn modelId="{425C25DF-C941-439C-9413-3968DE91D5F2}" type="presParOf" srcId="{CF49E2FF-4DCD-46E7-9819-82B27D028EA2}" destId="{2B152C36-8A47-41AC-A22A-F6223A951273}" srcOrd="1" destOrd="0" presId="urn:microsoft.com/office/officeart/2005/8/layout/cycle1"/>
    <dgm:cxn modelId="{CC5817FD-18E4-4410-B4FA-9715E41C3470}" type="presParOf" srcId="{CF49E2FF-4DCD-46E7-9819-82B27D028EA2}" destId="{AFF1D92B-35FA-4282-870B-BBAB388B30BE}" srcOrd="2" destOrd="0" presId="urn:microsoft.com/office/officeart/2005/8/layout/cycle1"/>
    <dgm:cxn modelId="{24A88DBF-99B7-40C0-9D0C-654D56EFF212}" type="presParOf" srcId="{CF49E2FF-4DCD-46E7-9819-82B27D028EA2}" destId="{95FCD270-24C4-4573-A36C-FE2CC01F7BFD}" srcOrd="3" destOrd="0" presId="urn:microsoft.com/office/officeart/2005/8/layout/cycle1"/>
    <dgm:cxn modelId="{8B889EBA-16DF-438C-8C2F-B5439D33C5C6}" type="presParOf" srcId="{CF49E2FF-4DCD-46E7-9819-82B27D028EA2}" destId="{122ACBB0-8CCF-4A90-B1AD-DB96E91FC1EE}" srcOrd="4" destOrd="0" presId="urn:microsoft.com/office/officeart/2005/8/layout/cycle1"/>
    <dgm:cxn modelId="{06ADE066-BC8F-4AA9-9314-3DFD662BB3FF}" type="presParOf" srcId="{CF49E2FF-4DCD-46E7-9819-82B27D028EA2}" destId="{9ECC2B9E-9829-413A-867A-E97CF55E026D}" srcOrd="5" destOrd="0" presId="urn:microsoft.com/office/officeart/2005/8/layout/cycle1"/>
    <dgm:cxn modelId="{FFCC67CE-6EF6-4174-8D39-F7912BFB53AE}" type="presParOf" srcId="{CF49E2FF-4DCD-46E7-9819-82B27D028EA2}" destId="{BA49B566-33A5-4F0C-8F15-A9AA4BE995A1}" srcOrd="6" destOrd="0" presId="urn:microsoft.com/office/officeart/2005/8/layout/cycle1"/>
    <dgm:cxn modelId="{F72CD882-77C0-4916-ABB2-6520234CEB00}" type="presParOf" srcId="{CF49E2FF-4DCD-46E7-9819-82B27D028EA2}" destId="{787AC471-CD73-4F9E-A047-9B89EE6C4EF2}" srcOrd="7" destOrd="0" presId="urn:microsoft.com/office/officeart/2005/8/layout/cycle1"/>
    <dgm:cxn modelId="{E7523340-5410-44C6-8560-6E6E55837511}" type="presParOf" srcId="{CF49E2FF-4DCD-46E7-9819-82B27D028EA2}" destId="{A0FA3F8C-0439-4F8C-B89C-01C37168D086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4818D5-3464-4648-8879-71938285CA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85F1361-095C-4595-94B3-F3A3B8494A51}">
      <dgm:prSet/>
      <dgm:spPr/>
      <dgm:t>
        <a:bodyPr/>
        <a:lstStyle/>
        <a:p>
          <a:r>
            <a:rPr lang="en-IN" b="1"/>
            <a:t>Kalman_LSTM Model:</a:t>
          </a:r>
          <a:r>
            <a:rPr lang="en-IN"/>
            <a:t> Learns temporal dependencies from vessel time series (e.g., past positions/speeds).</a:t>
          </a:r>
          <a:endParaRPr lang="en-US"/>
        </a:p>
      </dgm:t>
    </dgm:pt>
    <dgm:pt modelId="{3E4E8B70-9121-4F95-BA53-FA30A8EE18A6}" type="parTrans" cxnId="{CAEDE15E-4F0A-4AE2-A190-03885E268D97}">
      <dgm:prSet/>
      <dgm:spPr/>
      <dgm:t>
        <a:bodyPr/>
        <a:lstStyle/>
        <a:p>
          <a:endParaRPr lang="en-US"/>
        </a:p>
      </dgm:t>
    </dgm:pt>
    <dgm:pt modelId="{62DB991C-04AF-4E1E-B5F8-F0E75A3F6799}" type="sibTrans" cxnId="{CAEDE15E-4F0A-4AE2-A190-03885E268D97}">
      <dgm:prSet/>
      <dgm:spPr/>
      <dgm:t>
        <a:bodyPr/>
        <a:lstStyle/>
        <a:p>
          <a:endParaRPr lang="en-US"/>
        </a:p>
      </dgm:t>
    </dgm:pt>
    <dgm:pt modelId="{DB5FFEC9-CC9D-469A-A197-4A8DFD209498}">
      <dgm:prSet/>
      <dgm:spPr/>
      <dgm:t>
        <a:bodyPr/>
        <a:lstStyle/>
        <a:p>
          <a:r>
            <a:rPr lang="en-IN" b="1"/>
            <a:t>Fully Connected Layers:</a:t>
          </a:r>
          <a:r>
            <a:rPr lang="en-IN"/>
            <a:t> Map hidden representations to 4 outputs (LAT, LON, SOG, COG).</a:t>
          </a:r>
          <a:endParaRPr lang="en-US"/>
        </a:p>
      </dgm:t>
    </dgm:pt>
    <dgm:pt modelId="{BB124CCF-DCAD-4ADA-8E5B-BD64B4FC623B}" type="parTrans" cxnId="{6F0D9EDE-84CB-42A3-BF66-92F8D245B0F2}">
      <dgm:prSet/>
      <dgm:spPr/>
      <dgm:t>
        <a:bodyPr/>
        <a:lstStyle/>
        <a:p>
          <a:endParaRPr lang="en-US"/>
        </a:p>
      </dgm:t>
    </dgm:pt>
    <dgm:pt modelId="{ADDC43E9-A675-4229-831D-090BA8700FD3}" type="sibTrans" cxnId="{6F0D9EDE-84CB-42A3-BF66-92F8D245B0F2}">
      <dgm:prSet/>
      <dgm:spPr/>
      <dgm:t>
        <a:bodyPr/>
        <a:lstStyle/>
        <a:p>
          <a:endParaRPr lang="en-US"/>
        </a:p>
      </dgm:t>
    </dgm:pt>
    <dgm:pt modelId="{F079BFBF-12A2-47B5-9AB6-B3F77DC53F3B}">
      <dgm:prSet/>
      <dgm:spPr/>
      <dgm:t>
        <a:bodyPr/>
        <a:lstStyle/>
        <a:p>
          <a:r>
            <a:rPr lang="en-IN" b="1" dirty="0"/>
            <a:t>Post-processing:</a:t>
          </a:r>
          <a:r>
            <a:rPr lang="en-IN" dirty="0"/>
            <a:t> Kalman filter smooths these outputs to remove short-term prediction noise.</a:t>
          </a:r>
          <a:endParaRPr lang="en-US" dirty="0"/>
        </a:p>
      </dgm:t>
    </dgm:pt>
    <dgm:pt modelId="{9F622C10-21C1-4009-B197-1CF2EED305C1}" type="parTrans" cxnId="{9CB91F0E-B01C-42DC-96DA-A1FDACA39F54}">
      <dgm:prSet/>
      <dgm:spPr/>
      <dgm:t>
        <a:bodyPr/>
        <a:lstStyle/>
        <a:p>
          <a:endParaRPr lang="en-US"/>
        </a:p>
      </dgm:t>
    </dgm:pt>
    <dgm:pt modelId="{C3F5380A-6269-44C3-9836-257F99399319}" type="sibTrans" cxnId="{9CB91F0E-B01C-42DC-96DA-A1FDACA39F54}">
      <dgm:prSet/>
      <dgm:spPr/>
      <dgm:t>
        <a:bodyPr/>
        <a:lstStyle/>
        <a:p>
          <a:endParaRPr lang="en-US"/>
        </a:p>
      </dgm:t>
    </dgm:pt>
    <dgm:pt modelId="{FC54F8B0-6E5E-4935-803E-6DDD04FDABCA}">
      <dgm:prSet/>
      <dgm:spPr/>
      <dgm:t>
        <a:bodyPr/>
        <a:lstStyle/>
        <a:p>
          <a:r>
            <a:rPr lang="en-IN" b="1"/>
            <a:t>Advantage:</a:t>
          </a:r>
          <a:endParaRPr lang="en-US"/>
        </a:p>
      </dgm:t>
    </dgm:pt>
    <dgm:pt modelId="{909B6591-B6B3-475D-B00A-005076EC290A}" type="parTrans" cxnId="{053A724C-9ADA-4272-8EBE-38CE50B3915E}">
      <dgm:prSet/>
      <dgm:spPr/>
      <dgm:t>
        <a:bodyPr/>
        <a:lstStyle/>
        <a:p>
          <a:endParaRPr lang="en-US"/>
        </a:p>
      </dgm:t>
    </dgm:pt>
    <dgm:pt modelId="{4BA6054E-FCCE-40A9-BEA2-DCA9DC3E5502}" type="sibTrans" cxnId="{053A724C-9ADA-4272-8EBE-38CE50B3915E}">
      <dgm:prSet/>
      <dgm:spPr/>
      <dgm:t>
        <a:bodyPr/>
        <a:lstStyle/>
        <a:p>
          <a:endParaRPr lang="en-US"/>
        </a:p>
      </dgm:t>
    </dgm:pt>
    <dgm:pt modelId="{F11640BA-ACEB-48C0-91C7-79A7F50E622E}">
      <dgm:prSet/>
      <dgm:spPr/>
      <dgm:t>
        <a:bodyPr/>
        <a:lstStyle/>
        <a:p>
          <a:r>
            <a:rPr lang="en-IN" b="1"/>
            <a:t>LSTM:</a:t>
          </a:r>
          <a:r>
            <a:rPr lang="en-IN"/>
            <a:t> Captures complex nonlinear temporal behavior.</a:t>
          </a:r>
          <a:endParaRPr lang="en-US"/>
        </a:p>
      </dgm:t>
    </dgm:pt>
    <dgm:pt modelId="{C1B4346F-F1B7-4D0F-8E46-1FBA5218B9E2}" type="parTrans" cxnId="{30C9C7CE-D346-4A4A-A81A-31A9FE8AC4C7}">
      <dgm:prSet/>
      <dgm:spPr/>
      <dgm:t>
        <a:bodyPr/>
        <a:lstStyle/>
        <a:p>
          <a:endParaRPr lang="en-US"/>
        </a:p>
      </dgm:t>
    </dgm:pt>
    <dgm:pt modelId="{8D914470-F8C6-4706-9155-71BAC9DF6A4A}" type="sibTrans" cxnId="{30C9C7CE-D346-4A4A-A81A-31A9FE8AC4C7}">
      <dgm:prSet/>
      <dgm:spPr/>
      <dgm:t>
        <a:bodyPr/>
        <a:lstStyle/>
        <a:p>
          <a:endParaRPr lang="en-US"/>
        </a:p>
      </dgm:t>
    </dgm:pt>
    <dgm:pt modelId="{D6EC2A0A-0AA2-4C6F-9556-F414C10FB6F3}">
      <dgm:prSet/>
      <dgm:spPr/>
      <dgm:t>
        <a:bodyPr/>
        <a:lstStyle/>
        <a:p>
          <a:r>
            <a:rPr lang="en-IN" b="1"/>
            <a:t>Kalman Filter:</a:t>
          </a:r>
          <a:r>
            <a:rPr lang="en-IN"/>
            <a:t> Stabilizes predictions by filtering random fluctuations.</a:t>
          </a:r>
          <a:br>
            <a:rPr lang="en-IN"/>
          </a:br>
          <a:endParaRPr lang="en-US"/>
        </a:p>
      </dgm:t>
    </dgm:pt>
    <dgm:pt modelId="{18058A31-4174-4781-930B-3EFCD75BCF85}" type="parTrans" cxnId="{FD3D05FB-AB27-4703-8642-F3B8B51EBA82}">
      <dgm:prSet/>
      <dgm:spPr/>
      <dgm:t>
        <a:bodyPr/>
        <a:lstStyle/>
        <a:p>
          <a:endParaRPr lang="en-US"/>
        </a:p>
      </dgm:t>
    </dgm:pt>
    <dgm:pt modelId="{B5C0577D-2C1B-4A7E-8A02-A306687D6897}" type="sibTrans" cxnId="{FD3D05FB-AB27-4703-8642-F3B8B51EBA82}">
      <dgm:prSet/>
      <dgm:spPr/>
      <dgm:t>
        <a:bodyPr/>
        <a:lstStyle/>
        <a:p>
          <a:endParaRPr lang="en-US"/>
        </a:p>
      </dgm:t>
    </dgm:pt>
    <dgm:pt modelId="{05074753-73CF-4B55-8FE2-0462EC952DF4}">
      <dgm:prSet/>
      <dgm:spPr/>
      <dgm:t>
        <a:bodyPr/>
        <a:lstStyle/>
        <a:p>
          <a:r>
            <a:rPr lang="en-IN" b="1"/>
            <a:t>Robust, smooth, and physically realistic vessel trajectory forecasts.</a:t>
          </a:r>
          <a:endParaRPr lang="en-US"/>
        </a:p>
      </dgm:t>
    </dgm:pt>
    <dgm:pt modelId="{4FDB61DF-729F-42DB-9559-3F206D870CD9}" type="parTrans" cxnId="{52324C14-E7E4-43D9-84D8-C3DFBB38F952}">
      <dgm:prSet/>
      <dgm:spPr/>
      <dgm:t>
        <a:bodyPr/>
        <a:lstStyle/>
        <a:p>
          <a:endParaRPr lang="en-US"/>
        </a:p>
      </dgm:t>
    </dgm:pt>
    <dgm:pt modelId="{E363CE1E-A5F3-4AA3-B5A0-5A7A8E1FE6CF}" type="sibTrans" cxnId="{52324C14-E7E4-43D9-84D8-C3DFBB38F952}">
      <dgm:prSet/>
      <dgm:spPr/>
      <dgm:t>
        <a:bodyPr/>
        <a:lstStyle/>
        <a:p>
          <a:endParaRPr lang="en-US"/>
        </a:p>
      </dgm:t>
    </dgm:pt>
    <dgm:pt modelId="{01BBCA0E-8501-45D2-B305-3DD33C844BB1}" type="pres">
      <dgm:prSet presAssocID="{754818D5-3464-4648-8879-71938285CA9A}" presName="linear" presStyleCnt="0">
        <dgm:presLayoutVars>
          <dgm:animLvl val="lvl"/>
          <dgm:resizeHandles val="exact"/>
        </dgm:presLayoutVars>
      </dgm:prSet>
      <dgm:spPr/>
    </dgm:pt>
    <dgm:pt modelId="{E0BF4508-D806-4BE4-A27A-B71FD304E5B0}" type="pres">
      <dgm:prSet presAssocID="{685F1361-095C-4595-94B3-F3A3B8494A5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2FC8C96-A38B-43C2-BBE9-AFF840F4CD49}" type="pres">
      <dgm:prSet presAssocID="{62DB991C-04AF-4E1E-B5F8-F0E75A3F6799}" presName="spacer" presStyleCnt="0"/>
      <dgm:spPr/>
    </dgm:pt>
    <dgm:pt modelId="{1EE47B58-C864-404D-992D-6E2F2650DC02}" type="pres">
      <dgm:prSet presAssocID="{DB5FFEC9-CC9D-469A-A197-4A8DFD20949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1CE96F4-1E6B-4CE1-9549-4BADA6E669EC}" type="pres">
      <dgm:prSet presAssocID="{ADDC43E9-A675-4229-831D-090BA8700FD3}" presName="spacer" presStyleCnt="0"/>
      <dgm:spPr/>
    </dgm:pt>
    <dgm:pt modelId="{2530D8AC-B85E-4639-9AAA-4563CE0C53BA}" type="pres">
      <dgm:prSet presAssocID="{F079BFBF-12A2-47B5-9AB6-B3F77DC53F3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E401ABC-0673-4D55-83DB-28E24ADBF382}" type="pres">
      <dgm:prSet presAssocID="{C3F5380A-6269-44C3-9836-257F99399319}" presName="spacer" presStyleCnt="0"/>
      <dgm:spPr/>
    </dgm:pt>
    <dgm:pt modelId="{12683BDD-0E85-4AD1-877C-D000F13BA1A1}" type="pres">
      <dgm:prSet presAssocID="{FC54F8B0-6E5E-4935-803E-6DDD04FDABC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D8FC25A-5F22-4EDE-BEE0-1A8FC89233A2}" type="pres">
      <dgm:prSet presAssocID="{4BA6054E-FCCE-40A9-BEA2-DCA9DC3E5502}" presName="spacer" presStyleCnt="0"/>
      <dgm:spPr/>
    </dgm:pt>
    <dgm:pt modelId="{1EEDCBB9-3DE9-4317-9E42-3F412E145A24}" type="pres">
      <dgm:prSet presAssocID="{F11640BA-ACEB-48C0-91C7-79A7F50E622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A46554D-2C6A-4B61-8A8C-C210E8193E1A}" type="pres">
      <dgm:prSet presAssocID="{8D914470-F8C6-4706-9155-71BAC9DF6A4A}" presName="spacer" presStyleCnt="0"/>
      <dgm:spPr/>
    </dgm:pt>
    <dgm:pt modelId="{567D238C-EACD-4A0B-AE92-C5439267D1EC}" type="pres">
      <dgm:prSet presAssocID="{D6EC2A0A-0AA2-4C6F-9556-F414C10FB6F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BBA506B-A31D-4159-9B93-0061C30C9342}" type="pres">
      <dgm:prSet presAssocID="{B5C0577D-2C1B-4A7E-8A02-A306687D6897}" presName="spacer" presStyleCnt="0"/>
      <dgm:spPr/>
    </dgm:pt>
    <dgm:pt modelId="{6254EFD7-58E7-4A6E-9757-309D47EBE6EE}" type="pres">
      <dgm:prSet presAssocID="{05074753-73CF-4B55-8FE2-0462EC952DF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64AAB0D-509C-45E7-A281-89B60A11835D}" type="presOf" srcId="{F11640BA-ACEB-48C0-91C7-79A7F50E622E}" destId="{1EEDCBB9-3DE9-4317-9E42-3F412E145A24}" srcOrd="0" destOrd="0" presId="urn:microsoft.com/office/officeart/2005/8/layout/vList2"/>
    <dgm:cxn modelId="{9CB91F0E-B01C-42DC-96DA-A1FDACA39F54}" srcId="{754818D5-3464-4648-8879-71938285CA9A}" destId="{F079BFBF-12A2-47B5-9AB6-B3F77DC53F3B}" srcOrd="2" destOrd="0" parTransId="{9F622C10-21C1-4009-B197-1CF2EED305C1}" sibTransId="{C3F5380A-6269-44C3-9836-257F99399319}"/>
    <dgm:cxn modelId="{52324C14-E7E4-43D9-84D8-C3DFBB38F952}" srcId="{754818D5-3464-4648-8879-71938285CA9A}" destId="{05074753-73CF-4B55-8FE2-0462EC952DF4}" srcOrd="6" destOrd="0" parTransId="{4FDB61DF-729F-42DB-9559-3F206D870CD9}" sibTransId="{E363CE1E-A5F3-4AA3-B5A0-5A7A8E1FE6CF}"/>
    <dgm:cxn modelId="{E0B7D55E-315F-4AB1-9163-2E78519154A0}" type="presOf" srcId="{05074753-73CF-4B55-8FE2-0462EC952DF4}" destId="{6254EFD7-58E7-4A6E-9757-309D47EBE6EE}" srcOrd="0" destOrd="0" presId="urn:microsoft.com/office/officeart/2005/8/layout/vList2"/>
    <dgm:cxn modelId="{CAEDE15E-4F0A-4AE2-A190-03885E268D97}" srcId="{754818D5-3464-4648-8879-71938285CA9A}" destId="{685F1361-095C-4595-94B3-F3A3B8494A51}" srcOrd="0" destOrd="0" parTransId="{3E4E8B70-9121-4F95-BA53-FA30A8EE18A6}" sibTransId="{62DB991C-04AF-4E1E-B5F8-F0E75A3F6799}"/>
    <dgm:cxn modelId="{053A724C-9ADA-4272-8EBE-38CE50B3915E}" srcId="{754818D5-3464-4648-8879-71938285CA9A}" destId="{FC54F8B0-6E5E-4935-803E-6DDD04FDABCA}" srcOrd="3" destOrd="0" parTransId="{909B6591-B6B3-475D-B00A-005076EC290A}" sibTransId="{4BA6054E-FCCE-40A9-BEA2-DCA9DC3E5502}"/>
    <dgm:cxn modelId="{185D2474-BDA5-4156-8783-81AC5D0064F3}" type="presOf" srcId="{D6EC2A0A-0AA2-4C6F-9556-F414C10FB6F3}" destId="{567D238C-EACD-4A0B-AE92-C5439267D1EC}" srcOrd="0" destOrd="0" presId="urn:microsoft.com/office/officeart/2005/8/layout/vList2"/>
    <dgm:cxn modelId="{A1CF4459-3319-4FF1-97FD-E997D5B68DAB}" type="presOf" srcId="{F079BFBF-12A2-47B5-9AB6-B3F77DC53F3B}" destId="{2530D8AC-B85E-4639-9AAA-4563CE0C53BA}" srcOrd="0" destOrd="0" presId="urn:microsoft.com/office/officeart/2005/8/layout/vList2"/>
    <dgm:cxn modelId="{30C9C7CE-D346-4A4A-A81A-31A9FE8AC4C7}" srcId="{754818D5-3464-4648-8879-71938285CA9A}" destId="{F11640BA-ACEB-48C0-91C7-79A7F50E622E}" srcOrd="4" destOrd="0" parTransId="{C1B4346F-F1B7-4D0F-8E46-1FBA5218B9E2}" sibTransId="{8D914470-F8C6-4706-9155-71BAC9DF6A4A}"/>
    <dgm:cxn modelId="{2F8AF6D1-5739-4C26-BE8F-C8E3E2B8B376}" type="presOf" srcId="{754818D5-3464-4648-8879-71938285CA9A}" destId="{01BBCA0E-8501-45D2-B305-3DD33C844BB1}" srcOrd="0" destOrd="0" presId="urn:microsoft.com/office/officeart/2005/8/layout/vList2"/>
    <dgm:cxn modelId="{41EC49D4-1DF9-4DF7-AE3B-8F10DFA326FC}" type="presOf" srcId="{DB5FFEC9-CC9D-469A-A197-4A8DFD209498}" destId="{1EE47B58-C864-404D-992D-6E2F2650DC02}" srcOrd="0" destOrd="0" presId="urn:microsoft.com/office/officeart/2005/8/layout/vList2"/>
    <dgm:cxn modelId="{6F0D9EDE-84CB-42A3-BF66-92F8D245B0F2}" srcId="{754818D5-3464-4648-8879-71938285CA9A}" destId="{DB5FFEC9-CC9D-469A-A197-4A8DFD209498}" srcOrd="1" destOrd="0" parTransId="{BB124CCF-DCAD-4ADA-8E5B-BD64B4FC623B}" sibTransId="{ADDC43E9-A675-4229-831D-090BA8700FD3}"/>
    <dgm:cxn modelId="{AC4766E5-CE14-4FE9-9264-83153A8FE150}" type="presOf" srcId="{FC54F8B0-6E5E-4935-803E-6DDD04FDABCA}" destId="{12683BDD-0E85-4AD1-877C-D000F13BA1A1}" srcOrd="0" destOrd="0" presId="urn:microsoft.com/office/officeart/2005/8/layout/vList2"/>
    <dgm:cxn modelId="{FD3D05FB-AB27-4703-8642-F3B8B51EBA82}" srcId="{754818D5-3464-4648-8879-71938285CA9A}" destId="{D6EC2A0A-0AA2-4C6F-9556-F414C10FB6F3}" srcOrd="5" destOrd="0" parTransId="{18058A31-4174-4781-930B-3EFCD75BCF85}" sibTransId="{B5C0577D-2C1B-4A7E-8A02-A306687D6897}"/>
    <dgm:cxn modelId="{1C1247FD-190D-4081-804C-25C8DE6B3ECF}" type="presOf" srcId="{685F1361-095C-4595-94B3-F3A3B8494A51}" destId="{E0BF4508-D806-4BE4-A27A-B71FD304E5B0}" srcOrd="0" destOrd="0" presId="urn:microsoft.com/office/officeart/2005/8/layout/vList2"/>
    <dgm:cxn modelId="{50AF576F-C449-493A-AD29-80CB9DFD8D32}" type="presParOf" srcId="{01BBCA0E-8501-45D2-B305-3DD33C844BB1}" destId="{E0BF4508-D806-4BE4-A27A-B71FD304E5B0}" srcOrd="0" destOrd="0" presId="urn:microsoft.com/office/officeart/2005/8/layout/vList2"/>
    <dgm:cxn modelId="{222B6674-E364-4DF1-8566-45B9079D16DA}" type="presParOf" srcId="{01BBCA0E-8501-45D2-B305-3DD33C844BB1}" destId="{D2FC8C96-A38B-43C2-BBE9-AFF840F4CD49}" srcOrd="1" destOrd="0" presId="urn:microsoft.com/office/officeart/2005/8/layout/vList2"/>
    <dgm:cxn modelId="{A11364FA-D2E6-49D8-8091-5B30C1F6F302}" type="presParOf" srcId="{01BBCA0E-8501-45D2-B305-3DD33C844BB1}" destId="{1EE47B58-C864-404D-992D-6E2F2650DC02}" srcOrd="2" destOrd="0" presId="urn:microsoft.com/office/officeart/2005/8/layout/vList2"/>
    <dgm:cxn modelId="{A36D7754-69E4-442B-AF2C-FB813421B97D}" type="presParOf" srcId="{01BBCA0E-8501-45D2-B305-3DD33C844BB1}" destId="{C1CE96F4-1E6B-4CE1-9549-4BADA6E669EC}" srcOrd="3" destOrd="0" presId="urn:microsoft.com/office/officeart/2005/8/layout/vList2"/>
    <dgm:cxn modelId="{51BC3163-56EC-4C5A-A026-794FD29D8497}" type="presParOf" srcId="{01BBCA0E-8501-45D2-B305-3DD33C844BB1}" destId="{2530D8AC-B85E-4639-9AAA-4563CE0C53BA}" srcOrd="4" destOrd="0" presId="urn:microsoft.com/office/officeart/2005/8/layout/vList2"/>
    <dgm:cxn modelId="{3F6F35CC-BA62-4996-A6EB-8F52FC3600C2}" type="presParOf" srcId="{01BBCA0E-8501-45D2-B305-3DD33C844BB1}" destId="{4E401ABC-0673-4D55-83DB-28E24ADBF382}" srcOrd="5" destOrd="0" presId="urn:microsoft.com/office/officeart/2005/8/layout/vList2"/>
    <dgm:cxn modelId="{892AA307-3125-42CD-8511-0D533E696F71}" type="presParOf" srcId="{01BBCA0E-8501-45D2-B305-3DD33C844BB1}" destId="{12683BDD-0E85-4AD1-877C-D000F13BA1A1}" srcOrd="6" destOrd="0" presId="urn:microsoft.com/office/officeart/2005/8/layout/vList2"/>
    <dgm:cxn modelId="{0593A38C-6A17-4A4F-976E-E33D88A68B19}" type="presParOf" srcId="{01BBCA0E-8501-45D2-B305-3DD33C844BB1}" destId="{5D8FC25A-5F22-4EDE-BEE0-1A8FC89233A2}" srcOrd="7" destOrd="0" presId="urn:microsoft.com/office/officeart/2005/8/layout/vList2"/>
    <dgm:cxn modelId="{5C8784EE-9D67-47DA-BC29-0BA0C75BEBFE}" type="presParOf" srcId="{01BBCA0E-8501-45D2-B305-3DD33C844BB1}" destId="{1EEDCBB9-3DE9-4317-9E42-3F412E145A24}" srcOrd="8" destOrd="0" presId="urn:microsoft.com/office/officeart/2005/8/layout/vList2"/>
    <dgm:cxn modelId="{941249A7-BC68-49A3-98D4-D20A1C798C19}" type="presParOf" srcId="{01BBCA0E-8501-45D2-B305-3DD33C844BB1}" destId="{FA46554D-2C6A-4B61-8A8C-C210E8193E1A}" srcOrd="9" destOrd="0" presId="urn:microsoft.com/office/officeart/2005/8/layout/vList2"/>
    <dgm:cxn modelId="{67C148D9-F5F4-43AD-B9F5-E41AF9270AD7}" type="presParOf" srcId="{01BBCA0E-8501-45D2-B305-3DD33C844BB1}" destId="{567D238C-EACD-4A0B-AE92-C5439267D1EC}" srcOrd="10" destOrd="0" presId="urn:microsoft.com/office/officeart/2005/8/layout/vList2"/>
    <dgm:cxn modelId="{07C7C0B3-C831-4362-B7D8-F8215E3DEEAC}" type="presParOf" srcId="{01BBCA0E-8501-45D2-B305-3DD33C844BB1}" destId="{0BBA506B-A31D-4159-9B93-0061C30C9342}" srcOrd="11" destOrd="0" presId="urn:microsoft.com/office/officeart/2005/8/layout/vList2"/>
    <dgm:cxn modelId="{1F73F65D-07D6-4F27-9FEB-FB4A9D7B0718}" type="presParOf" srcId="{01BBCA0E-8501-45D2-B305-3DD33C844BB1}" destId="{6254EFD7-58E7-4A6E-9757-309D47EBE6E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97C46-4D6F-4661-A981-3BFEDDD86630}">
      <dsp:nvSpPr>
        <dsp:cNvPr id="0" name=""/>
        <dsp:cNvSpPr/>
      </dsp:nvSpPr>
      <dsp:spPr>
        <a:xfrm>
          <a:off x="-2304424" y="-356280"/>
          <a:ext cx="2752566" cy="2752566"/>
        </a:xfrm>
        <a:prstGeom prst="blockArc">
          <a:avLst>
            <a:gd name="adj1" fmla="val 18900000"/>
            <a:gd name="adj2" fmla="val 2700000"/>
            <a:gd name="adj3" fmla="val 785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6C492-B77E-4DEE-8F57-AFC20A4A2C7F}">
      <dsp:nvSpPr>
        <dsp:cNvPr id="0" name=""/>
        <dsp:cNvSpPr/>
      </dsp:nvSpPr>
      <dsp:spPr>
        <a:xfrm>
          <a:off x="288085" y="204000"/>
          <a:ext cx="3077344" cy="408001"/>
        </a:xfrm>
        <a:prstGeom prst="rect">
          <a:avLst/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 Intent Recognition using   Phrase Matching on Pretrained Vocab </a:t>
          </a:r>
        </a:p>
      </dsp:txBody>
      <dsp:txXfrm>
        <a:off x="288085" y="204000"/>
        <a:ext cx="3077344" cy="408001"/>
      </dsp:txXfrm>
    </dsp:sp>
    <dsp:sp modelId="{9AE9D507-AABA-4279-BEF3-700A6112C0C6}">
      <dsp:nvSpPr>
        <dsp:cNvPr id="0" name=""/>
        <dsp:cNvSpPr/>
      </dsp:nvSpPr>
      <dsp:spPr>
        <a:xfrm>
          <a:off x="33084" y="153000"/>
          <a:ext cx="510001" cy="5100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E1A9B-818D-4E87-97F6-E3EDA133A782}">
      <dsp:nvSpPr>
        <dsp:cNvPr id="0" name=""/>
        <dsp:cNvSpPr/>
      </dsp:nvSpPr>
      <dsp:spPr>
        <a:xfrm>
          <a:off x="436393" y="816002"/>
          <a:ext cx="2929035" cy="408001"/>
        </a:xfrm>
        <a:prstGeom prst="rect">
          <a:avLst/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Extracting Date-Time Horizon information from Conversation</a:t>
          </a:r>
        </a:p>
      </dsp:txBody>
      <dsp:txXfrm>
        <a:off x="436393" y="816002"/>
        <a:ext cx="2929035" cy="408001"/>
      </dsp:txXfrm>
    </dsp:sp>
    <dsp:sp modelId="{BF11C48E-B7A5-4AD4-8ED6-BF1EFE0A9C48}">
      <dsp:nvSpPr>
        <dsp:cNvPr id="0" name=""/>
        <dsp:cNvSpPr/>
      </dsp:nvSpPr>
      <dsp:spPr>
        <a:xfrm>
          <a:off x="181392" y="765001"/>
          <a:ext cx="510001" cy="5100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72986-7E48-42E4-991D-2E2A843A6DC0}">
      <dsp:nvSpPr>
        <dsp:cNvPr id="0" name=""/>
        <dsp:cNvSpPr/>
      </dsp:nvSpPr>
      <dsp:spPr>
        <a:xfrm>
          <a:off x="288085" y="1428003"/>
          <a:ext cx="3077344" cy="408001"/>
        </a:xfrm>
        <a:prstGeom prst="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Extracting custom Identifier MMSI , IMO, Call Sign from the conversation</a:t>
          </a:r>
        </a:p>
      </dsp:txBody>
      <dsp:txXfrm>
        <a:off x="288085" y="1428003"/>
        <a:ext cx="3077344" cy="408001"/>
      </dsp:txXfrm>
    </dsp:sp>
    <dsp:sp modelId="{5B842C66-C604-4913-B779-33DD2BD9AB10}">
      <dsp:nvSpPr>
        <dsp:cNvPr id="0" name=""/>
        <dsp:cNvSpPr/>
      </dsp:nvSpPr>
      <dsp:spPr>
        <a:xfrm>
          <a:off x="33084" y="1377003"/>
          <a:ext cx="510001" cy="5100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D34C8-5A74-45BA-BA24-9FAF4BE0402D}">
      <dsp:nvSpPr>
        <dsp:cNvPr id="0" name=""/>
        <dsp:cNvSpPr/>
      </dsp:nvSpPr>
      <dsp:spPr>
        <a:xfrm>
          <a:off x="0" y="0"/>
          <a:ext cx="4858138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EF1D60-A173-4EAC-8FF0-B4B0C14750E8}">
      <dsp:nvSpPr>
        <dsp:cNvPr id="0" name=""/>
        <dsp:cNvSpPr/>
      </dsp:nvSpPr>
      <dsp:spPr>
        <a:xfrm>
          <a:off x="0" y="0"/>
          <a:ext cx="971627" cy="398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Machine Learning Models used for Predictive vessel Monitoring </a:t>
          </a:r>
        </a:p>
      </dsp:txBody>
      <dsp:txXfrm>
        <a:off x="0" y="0"/>
        <a:ext cx="971627" cy="3986332"/>
      </dsp:txXfrm>
    </dsp:sp>
    <dsp:sp modelId="{1D7E99AE-E239-480F-A463-6D397905C47C}">
      <dsp:nvSpPr>
        <dsp:cNvPr id="0" name=""/>
        <dsp:cNvSpPr/>
      </dsp:nvSpPr>
      <dsp:spPr>
        <a:xfrm>
          <a:off x="1044499" y="31386"/>
          <a:ext cx="3813638" cy="62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Base LSTM Model</a:t>
          </a:r>
        </a:p>
      </dsp:txBody>
      <dsp:txXfrm>
        <a:off x="1044499" y="31386"/>
        <a:ext cx="3813638" cy="627730"/>
      </dsp:txXfrm>
    </dsp:sp>
    <dsp:sp modelId="{C3B83032-5FAE-475B-B011-B8BDB14FBF83}">
      <dsp:nvSpPr>
        <dsp:cNvPr id="0" name=""/>
        <dsp:cNvSpPr/>
      </dsp:nvSpPr>
      <dsp:spPr>
        <a:xfrm>
          <a:off x="971627" y="659117"/>
          <a:ext cx="38865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AAFF2D-0C1F-4EE3-BA6E-9DEA5A2109C0}">
      <dsp:nvSpPr>
        <dsp:cNvPr id="0" name=""/>
        <dsp:cNvSpPr/>
      </dsp:nvSpPr>
      <dsp:spPr>
        <a:xfrm>
          <a:off x="1044499" y="690503"/>
          <a:ext cx="3813638" cy="62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LSTM with Kalman Filter</a:t>
          </a:r>
        </a:p>
      </dsp:txBody>
      <dsp:txXfrm>
        <a:off x="1044499" y="690503"/>
        <a:ext cx="3813638" cy="627730"/>
      </dsp:txXfrm>
    </dsp:sp>
    <dsp:sp modelId="{B4AA64D8-D209-4991-B452-6D0885AE735A}">
      <dsp:nvSpPr>
        <dsp:cNvPr id="0" name=""/>
        <dsp:cNvSpPr/>
      </dsp:nvSpPr>
      <dsp:spPr>
        <a:xfrm>
          <a:off x="971627" y="1318234"/>
          <a:ext cx="38865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2A413F-287E-493C-A9CC-3D11B2764334}">
      <dsp:nvSpPr>
        <dsp:cNvPr id="0" name=""/>
        <dsp:cNvSpPr/>
      </dsp:nvSpPr>
      <dsp:spPr>
        <a:xfrm>
          <a:off x="1044499" y="1349620"/>
          <a:ext cx="3813638" cy="62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Tiny LSTM with more layers.</a:t>
          </a:r>
        </a:p>
      </dsp:txBody>
      <dsp:txXfrm>
        <a:off x="1044499" y="1349620"/>
        <a:ext cx="3813638" cy="627730"/>
      </dsp:txXfrm>
    </dsp:sp>
    <dsp:sp modelId="{0284FCFE-D457-4FDA-8B62-42B81180D90D}">
      <dsp:nvSpPr>
        <dsp:cNvPr id="0" name=""/>
        <dsp:cNvSpPr/>
      </dsp:nvSpPr>
      <dsp:spPr>
        <a:xfrm>
          <a:off x="971627" y="1977351"/>
          <a:ext cx="38865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3A5853-97DA-48F0-A9D6-7C573C092F58}">
      <dsp:nvSpPr>
        <dsp:cNvPr id="0" name=""/>
        <dsp:cNvSpPr/>
      </dsp:nvSpPr>
      <dsp:spPr>
        <a:xfrm>
          <a:off x="1044499" y="2008737"/>
          <a:ext cx="3813638" cy="62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Neural Network Regressor</a:t>
          </a:r>
        </a:p>
      </dsp:txBody>
      <dsp:txXfrm>
        <a:off x="1044499" y="2008737"/>
        <a:ext cx="3813638" cy="627730"/>
      </dsp:txXfrm>
    </dsp:sp>
    <dsp:sp modelId="{1E7B020E-5E28-41A0-8762-A66C576869F9}">
      <dsp:nvSpPr>
        <dsp:cNvPr id="0" name=""/>
        <dsp:cNvSpPr/>
      </dsp:nvSpPr>
      <dsp:spPr>
        <a:xfrm>
          <a:off x="971627" y="2636468"/>
          <a:ext cx="38865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FC3D10-3948-4B77-8C4D-D62BA3476027}">
      <dsp:nvSpPr>
        <dsp:cNvPr id="0" name=""/>
        <dsp:cNvSpPr/>
      </dsp:nvSpPr>
      <dsp:spPr>
        <a:xfrm>
          <a:off x="1044499" y="2667854"/>
          <a:ext cx="3813638" cy="62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XGBoost Regressor</a:t>
          </a:r>
          <a:endParaRPr lang="en-IN" sz="2400" kern="1200" dirty="0"/>
        </a:p>
      </dsp:txBody>
      <dsp:txXfrm>
        <a:off x="1044499" y="2667854"/>
        <a:ext cx="3813638" cy="627730"/>
      </dsp:txXfrm>
    </dsp:sp>
    <dsp:sp modelId="{CD811129-4738-4E20-B6E6-84E5E156576D}">
      <dsp:nvSpPr>
        <dsp:cNvPr id="0" name=""/>
        <dsp:cNvSpPr/>
      </dsp:nvSpPr>
      <dsp:spPr>
        <a:xfrm>
          <a:off x="971627" y="3295585"/>
          <a:ext cx="38865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22B47E-B020-434F-92D1-562A44564CF1}">
      <dsp:nvSpPr>
        <dsp:cNvPr id="0" name=""/>
        <dsp:cNvSpPr/>
      </dsp:nvSpPr>
      <dsp:spPr>
        <a:xfrm>
          <a:off x="1044499" y="3326971"/>
          <a:ext cx="3813638" cy="62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Random Forest Regressor</a:t>
          </a:r>
          <a:endParaRPr lang="en-IN" sz="2400" kern="1200" dirty="0"/>
        </a:p>
      </dsp:txBody>
      <dsp:txXfrm>
        <a:off x="1044499" y="3326971"/>
        <a:ext cx="3813638" cy="627730"/>
      </dsp:txXfrm>
    </dsp:sp>
    <dsp:sp modelId="{6C07E11C-D43E-44F0-8D6A-2B56EFAAB26A}">
      <dsp:nvSpPr>
        <dsp:cNvPr id="0" name=""/>
        <dsp:cNvSpPr/>
      </dsp:nvSpPr>
      <dsp:spPr>
        <a:xfrm>
          <a:off x="971627" y="3954702"/>
          <a:ext cx="38865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52C36-8A47-41AC-A22A-F6223A951273}">
      <dsp:nvSpPr>
        <dsp:cNvPr id="0" name=""/>
        <dsp:cNvSpPr/>
      </dsp:nvSpPr>
      <dsp:spPr>
        <a:xfrm>
          <a:off x="3804802" y="436239"/>
          <a:ext cx="2228739" cy="2228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Maintains two uncertainties: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Process variance (Q):</a:t>
          </a:r>
          <a:r>
            <a:rPr lang="en-US" sz="1100" kern="1200"/>
            <a:t> how much the system’s state changes over time.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Measurement variance (R):</a:t>
          </a:r>
          <a:r>
            <a:rPr lang="en-US" sz="1100" kern="1200"/>
            <a:t> how noisy the observations are.</a:t>
          </a:r>
        </a:p>
      </dsp:txBody>
      <dsp:txXfrm>
        <a:off x="3804802" y="436239"/>
        <a:ext cx="2228739" cy="2228739"/>
      </dsp:txXfrm>
    </dsp:sp>
    <dsp:sp modelId="{AFF1D92B-35FA-4282-870B-BBAB388B30BE}">
      <dsp:nvSpPr>
        <dsp:cNvPr id="0" name=""/>
        <dsp:cNvSpPr/>
      </dsp:nvSpPr>
      <dsp:spPr>
        <a:xfrm>
          <a:off x="414456" y="-1090"/>
          <a:ext cx="5265157" cy="5265157"/>
        </a:xfrm>
        <a:prstGeom prst="circularArrow">
          <a:avLst>
            <a:gd name="adj1" fmla="val 8254"/>
            <a:gd name="adj2" fmla="val 576619"/>
            <a:gd name="adj3" fmla="val 2961558"/>
            <a:gd name="adj4" fmla="val 53261"/>
            <a:gd name="adj5" fmla="val 96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ACBB0-8CCF-4A90-B1AD-DB96E91FC1EE}">
      <dsp:nvSpPr>
        <dsp:cNvPr id="0" name=""/>
        <dsp:cNvSpPr/>
      </dsp:nvSpPr>
      <dsp:spPr>
        <a:xfrm>
          <a:off x="1932665" y="3678875"/>
          <a:ext cx="2228739" cy="2228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 each new measurement: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Predict:</a:t>
          </a:r>
          <a:r>
            <a:rPr lang="en-US" sz="1100" kern="1200"/>
            <a:t> Increase the estimate error slightly (+ process_variance).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Update:</a:t>
          </a:r>
          <a:r>
            <a:rPr lang="en-US" sz="1100" kern="1200"/>
            <a:t> Compute Kalman Gain = how much to trust measurement vs prior estimate.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Correct:</a:t>
          </a:r>
          <a:r>
            <a:rPr lang="en-US" sz="1100" kern="1200"/>
            <a:t> Adjust the estimate toward the measurement.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Refine:</a:t>
          </a:r>
          <a:r>
            <a:rPr lang="en-US" sz="1100" kern="1200"/>
            <a:t> Reduce uncertainty based on how much correction was applied.</a:t>
          </a:r>
        </a:p>
      </dsp:txBody>
      <dsp:txXfrm>
        <a:off x="1932665" y="3678875"/>
        <a:ext cx="2228739" cy="2228739"/>
      </dsp:txXfrm>
    </dsp:sp>
    <dsp:sp modelId="{9ECC2B9E-9829-413A-867A-E97CF55E026D}">
      <dsp:nvSpPr>
        <dsp:cNvPr id="0" name=""/>
        <dsp:cNvSpPr/>
      </dsp:nvSpPr>
      <dsp:spPr>
        <a:xfrm>
          <a:off x="414456" y="-1090"/>
          <a:ext cx="5265157" cy="5265157"/>
        </a:xfrm>
        <a:prstGeom prst="circularArrow">
          <a:avLst>
            <a:gd name="adj1" fmla="val 8254"/>
            <a:gd name="adj2" fmla="val 576619"/>
            <a:gd name="adj3" fmla="val 10170120"/>
            <a:gd name="adj4" fmla="val 7261823"/>
            <a:gd name="adj5" fmla="val 96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AC471-CD73-4F9E-A047-9B89EE6C4EF2}">
      <dsp:nvSpPr>
        <dsp:cNvPr id="0" name=""/>
        <dsp:cNvSpPr/>
      </dsp:nvSpPr>
      <dsp:spPr>
        <a:xfrm>
          <a:off x="60528" y="436239"/>
          <a:ext cx="2228739" cy="2228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Advantage:</a:t>
          </a:r>
          <a:br>
            <a:rPr lang="en-US" sz="1400" kern="1200"/>
          </a:br>
          <a:r>
            <a:rPr lang="en-US" sz="1400" kern="1200"/>
            <a:t>Provides adaptive smoothing — automatically balances noise reduction and responsiveness without needing a fixed smoothing window like moving averages.</a:t>
          </a:r>
        </a:p>
      </dsp:txBody>
      <dsp:txXfrm>
        <a:off x="60528" y="436239"/>
        <a:ext cx="2228739" cy="2228739"/>
      </dsp:txXfrm>
    </dsp:sp>
    <dsp:sp modelId="{A0FA3F8C-0439-4F8C-B89C-01C37168D086}">
      <dsp:nvSpPr>
        <dsp:cNvPr id="0" name=""/>
        <dsp:cNvSpPr/>
      </dsp:nvSpPr>
      <dsp:spPr>
        <a:xfrm>
          <a:off x="414456" y="-1090"/>
          <a:ext cx="5265157" cy="5265157"/>
        </a:xfrm>
        <a:prstGeom prst="circularArrow">
          <a:avLst>
            <a:gd name="adj1" fmla="val 8254"/>
            <a:gd name="adj2" fmla="val 576619"/>
            <a:gd name="adj3" fmla="val 16854576"/>
            <a:gd name="adj4" fmla="val 14968805"/>
            <a:gd name="adj5" fmla="val 96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F4508-D806-4BE4-A27A-B71FD304E5B0}">
      <dsp:nvSpPr>
        <dsp:cNvPr id="0" name=""/>
        <dsp:cNvSpPr/>
      </dsp:nvSpPr>
      <dsp:spPr>
        <a:xfrm>
          <a:off x="0" y="72219"/>
          <a:ext cx="5769787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Kalman_LSTM Model:</a:t>
          </a:r>
          <a:r>
            <a:rPr lang="en-IN" sz="1200" kern="1200"/>
            <a:t> Learns temporal dependencies from vessel time series (e.g., past positions/speeds).</a:t>
          </a:r>
          <a:endParaRPr lang="en-US" sz="1200" kern="1200"/>
        </a:p>
      </dsp:txBody>
      <dsp:txXfrm>
        <a:off x="23303" y="95522"/>
        <a:ext cx="5723181" cy="430753"/>
      </dsp:txXfrm>
    </dsp:sp>
    <dsp:sp modelId="{1EE47B58-C864-404D-992D-6E2F2650DC02}">
      <dsp:nvSpPr>
        <dsp:cNvPr id="0" name=""/>
        <dsp:cNvSpPr/>
      </dsp:nvSpPr>
      <dsp:spPr>
        <a:xfrm>
          <a:off x="0" y="584139"/>
          <a:ext cx="5769787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Fully Connected Layers:</a:t>
          </a:r>
          <a:r>
            <a:rPr lang="en-IN" sz="1200" kern="1200"/>
            <a:t> Map hidden representations to 4 outputs (LAT, LON, SOG, COG).</a:t>
          </a:r>
          <a:endParaRPr lang="en-US" sz="1200" kern="1200"/>
        </a:p>
      </dsp:txBody>
      <dsp:txXfrm>
        <a:off x="23303" y="607442"/>
        <a:ext cx="5723181" cy="430753"/>
      </dsp:txXfrm>
    </dsp:sp>
    <dsp:sp modelId="{2530D8AC-B85E-4639-9AAA-4563CE0C53BA}">
      <dsp:nvSpPr>
        <dsp:cNvPr id="0" name=""/>
        <dsp:cNvSpPr/>
      </dsp:nvSpPr>
      <dsp:spPr>
        <a:xfrm>
          <a:off x="0" y="1096059"/>
          <a:ext cx="5769787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Post-processing:</a:t>
          </a:r>
          <a:r>
            <a:rPr lang="en-IN" sz="1200" kern="1200" dirty="0"/>
            <a:t> Kalman filter smooths these outputs to remove short-term prediction noise.</a:t>
          </a:r>
          <a:endParaRPr lang="en-US" sz="1200" kern="1200" dirty="0"/>
        </a:p>
      </dsp:txBody>
      <dsp:txXfrm>
        <a:off x="23303" y="1119362"/>
        <a:ext cx="5723181" cy="430753"/>
      </dsp:txXfrm>
    </dsp:sp>
    <dsp:sp modelId="{12683BDD-0E85-4AD1-877C-D000F13BA1A1}">
      <dsp:nvSpPr>
        <dsp:cNvPr id="0" name=""/>
        <dsp:cNvSpPr/>
      </dsp:nvSpPr>
      <dsp:spPr>
        <a:xfrm>
          <a:off x="0" y="1607979"/>
          <a:ext cx="5769787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Advantage:</a:t>
          </a:r>
          <a:endParaRPr lang="en-US" sz="1200" kern="1200"/>
        </a:p>
      </dsp:txBody>
      <dsp:txXfrm>
        <a:off x="23303" y="1631282"/>
        <a:ext cx="5723181" cy="430753"/>
      </dsp:txXfrm>
    </dsp:sp>
    <dsp:sp modelId="{1EEDCBB9-3DE9-4317-9E42-3F412E145A24}">
      <dsp:nvSpPr>
        <dsp:cNvPr id="0" name=""/>
        <dsp:cNvSpPr/>
      </dsp:nvSpPr>
      <dsp:spPr>
        <a:xfrm>
          <a:off x="0" y="2119899"/>
          <a:ext cx="5769787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LSTM:</a:t>
          </a:r>
          <a:r>
            <a:rPr lang="en-IN" sz="1200" kern="1200"/>
            <a:t> Captures complex nonlinear temporal behavior.</a:t>
          </a:r>
          <a:endParaRPr lang="en-US" sz="1200" kern="1200"/>
        </a:p>
      </dsp:txBody>
      <dsp:txXfrm>
        <a:off x="23303" y="2143202"/>
        <a:ext cx="5723181" cy="430753"/>
      </dsp:txXfrm>
    </dsp:sp>
    <dsp:sp modelId="{567D238C-EACD-4A0B-AE92-C5439267D1EC}">
      <dsp:nvSpPr>
        <dsp:cNvPr id="0" name=""/>
        <dsp:cNvSpPr/>
      </dsp:nvSpPr>
      <dsp:spPr>
        <a:xfrm>
          <a:off x="0" y="2631819"/>
          <a:ext cx="5769787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Kalman Filter:</a:t>
          </a:r>
          <a:r>
            <a:rPr lang="en-IN" sz="1200" kern="1200"/>
            <a:t> Stabilizes predictions by filtering random fluctuations.</a:t>
          </a:r>
          <a:br>
            <a:rPr lang="en-IN" sz="1200" kern="1200"/>
          </a:br>
          <a:endParaRPr lang="en-US" sz="1200" kern="1200"/>
        </a:p>
      </dsp:txBody>
      <dsp:txXfrm>
        <a:off x="23303" y="2655122"/>
        <a:ext cx="5723181" cy="430753"/>
      </dsp:txXfrm>
    </dsp:sp>
    <dsp:sp modelId="{6254EFD7-58E7-4A6E-9757-309D47EBE6EE}">
      <dsp:nvSpPr>
        <dsp:cNvPr id="0" name=""/>
        <dsp:cNvSpPr/>
      </dsp:nvSpPr>
      <dsp:spPr>
        <a:xfrm>
          <a:off x="0" y="3143739"/>
          <a:ext cx="5769787" cy="47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Robust, smooth, and physically realistic vessel trajectory forecasts.</a:t>
          </a:r>
          <a:endParaRPr lang="en-US" sz="1200" kern="1200"/>
        </a:p>
      </dsp:txBody>
      <dsp:txXfrm>
        <a:off x="23303" y="3167042"/>
        <a:ext cx="5723181" cy="430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B955F-03B6-4B60-8C70-4444D4D48B34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652F5-193D-4A03-AE27-D2D8EADA7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85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652F5-193D-4A03-AE27-D2D8EADA7D6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63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2BB6-D233-C447-3C16-846D71FB9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305DC-E134-3AF2-3DC2-B92B53E36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6B5A3-408C-76EC-5EDC-56BBFFC5E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45ADC-F25E-A218-BF6F-7C926D18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A3CC9-AF7C-3CD8-B933-42C2CA0F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2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1713-85A5-025C-3A56-389F1BC1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D37FC-3C83-DDC7-F0C0-3E5D23F1E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FF397-456A-C853-5714-579B7E1D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9FFF4-52A8-9B25-9864-7BA1BBA0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CC82C-053E-3C0A-0C32-F47F0A41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651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23D0D1-A146-F69F-EEC6-E2EED22CC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C604A-FFF3-53EF-90DE-EF685BEC7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7B1C-C94D-4FC3-7063-770E3F2F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1950-3404-C57E-5C53-78BB774D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66BB4-2283-7E4B-6AD2-AF7C0DA9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08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4477-B6C9-A84B-C41D-83B487F3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7DD8-BDCC-3731-6FEF-2A900D6E8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E3B17-61CA-4444-507A-B35F480B6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C65F-3756-C404-E8D8-7D3D3163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830F9-7A92-DAFE-7C9E-771F42A3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8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0D47-6D2F-076C-283A-47628B79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C09EA-40D6-F4BB-0CCD-D65310F84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F0861-DABE-53CC-9BE7-8C9C8664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9E3B3-F9BC-7FA3-3D44-B0DC4C5D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CCF6-34E8-79E2-9534-AE7822CB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48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FF58-348B-ED63-DA9A-53DAE05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3CFE-378A-2133-9AA3-59B589FA8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38AC0-B2A2-67FF-F4CC-47B4565C4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9A84-0209-04D4-461B-2189C396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D9476-52EE-711D-B766-68F61E9D9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66899-DD55-4B30-F066-0B16F4DB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4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E0A3-B843-C5B5-F2A9-4E77F8A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52752-827B-F36E-1821-D672983FC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90362-48AB-B96D-7ED6-3AFDCCDEA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1343A8-D995-A51D-A300-14589A031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85BD8C-1880-322F-1948-51DA36CE0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DADE7-A2B6-A966-CC3D-789AC6F4D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23759-C291-E713-95D6-9CA69D7A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228EE-BC33-9240-AC5C-8EC1A72F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58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72D9-4109-D68F-7AD8-2F94084A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DFB39-9D64-BD52-FD0F-9609704A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08962-C9BA-6CB9-1164-E9795826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EBB30-6414-9881-8B56-8E72A47B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08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FD2CB-FA87-C2C2-DEE6-4CBD012E8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13EAB-7C6C-5D25-C8B3-E704FEB5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0816D-854C-751D-7184-A7AA1BE5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43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544B-A0E0-5B7A-E4CD-12335858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9D456-A54B-93D2-E673-44051CD1D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87135-D671-DF73-723A-97A2DB128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F8E24-805F-6856-D580-E496A8D6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368CE-0561-CD42-944A-8C86ED42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81D2-80DC-A52E-9B72-77DDD3E9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37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439D-5A46-D8F2-14DE-946445E2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F1D496-7DD1-6CC2-42CF-8D65085A3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0FF00-96EB-076E-B34F-521DA9BE7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01348-C985-93E4-9DFC-5889634C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72DB3-44E8-E8DC-98A9-B81F086D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8C978-8826-1D03-BD3F-6D6429B3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0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7893F6-D5A9-90FF-A1EB-90016378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BF88B-A74F-9866-18BF-D31A5D79E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CF8C2-1659-3D17-C472-A41223B1C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EDBDF5-4E0A-41E6-876F-9436DB4711F9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A65C-4B28-D6F9-5400-24D26A01C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20C51-A664-7CD7-2CB8-AC34BDAEA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4A7A7-B481-4F0B-B3EE-44A774A6E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44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imsonenergy.in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AmanSah17" TargetMode="Externa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vLHrWD4jko?feature=oembed" TargetMode="Externa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en.wikipedia.org/wiki/Sphere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en.wikipedia.org/wiki/Great-circle_dist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https://en.wikipedia.org/wiki/Latitude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en.wikipedia.org/wiki/Longitude" TargetMode="Externa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google.com/url?sa=i&amp;url=https%3A%2F%2Fwww.analyticsvidhya.com%2Fblog%2F2022%2F03%2Flearn-about-principal-component-analysis-in-details%2F&amp;psig=AOvVaw030eCSPxU-yvh5p2MZT2zK&amp;ust=1762061342153000&amp;source=images&amp;cd=vfe&amp;opi=89978449&amp;ved=0CBgQjhxqFwoTCIjyyZ6c0JADFQAAAAAdAAAAABA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Principal+Component+Analysis+%28PCA%29&amp;rlz=1C1CHBF_enIN1026IN1026&amp;oq=PCA+cummulative+&amp;gs_lcrp=EgZjaHJvbWUqCQgBEAAYDRiABDIGCAAQRRg5MgkIARAAGA0YgAQyCAgCEAAYFhgeMggIAxAAGBYYHjIICAQQABgWGB4yCAgFEAAYFhgeMggIBhAAGBYYHjIICAcQABgWGB4yCAgIEAAYFhgeMggICRAAGBYYHtIBCDUyNzdqMGo3qAIAsAIA&amp;sourceid=chrome&amp;ie=UTF-8&amp;mstk=AUtExfDNEUuUs3BJMrLQS9XiE19bhofsiyLbpfgSF9J-s-A0qQWK-4kJ8wIHqpUD3msW-5oYKedttxv7767FiXO0zGq4OZjyZwO3TILod21ai_uj84GxMzVFejxzKIZgFe4vPz9H2KYHMyPTVW9uwRmTedi1RAAXACs_qaK5KLf3QeSpQSo&amp;csui=3&amp;ved=2ahUKEwj016PmlMyQAxVO7TgGHYCAI9UQgK4QegQIARA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AmanSah17/Multi_vessel_forecast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business/2017/09/29/italiani-chatbot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06ea9662b9b1f398&amp;rlz=1C1CHBF_enIN1026IN1026&amp;sxsrf=AE3TifMnRovGXNAVtj4uKLmHmHK_qZWvtQ%3A1761772507048&amp;q=part-of-speech+tagging&amp;sa=X&amp;ved=2ahUKEwjlrNSDqsqQAxUDzTgGHYMvMI4QxccNegQILBAC&amp;mstk=AUtExfBnse03Z695JggW4dzpb8XlKh1DeN2PuQ5zpwyxMBCJnB3Tb9fXKOi8njzZQuuX0DTRrW9MKLo5hUbDB_P2XKKHmEUyijUH3Zd94r1kd_jhy8Sf4WgoSxI3uH_LFPALJbvxgJixI6GWW9D__CX07iKeg34OQU5U487hK7CGzuWscQ8&amp;csui=3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www.google.com/search?sca_esv=06ea9662b9b1f398&amp;rlz=1C1CHBF_enIN1026IN1026&amp;sxsrf=AE3TifMnRovGXNAVtj4uKLmHmHK_qZWvtQ%3A1761772507048&amp;q=tokenization&amp;sa=X&amp;ved=2ahUKEwjlrNSDqsqQAxUDzTgGHYMvMI4QxccNegQILBAB&amp;mstk=AUtExfBnse03Z695JggW4dzpb8XlKh1DeN2PuQ5zpwyxMBCJnB3Tb9fXKOi8njzZQuuX0DTRrW9MKLo5hUbDB_P2XKKHmEUyijUH3Zd94r1kd_jhy8Sf4WgoSxI3uH_LFPALJbvxgJixI6GWW9D__CX07iKeg34OQU5U487hK7CGzuWscQ8&amp;csui=3" TargetMode="External"/><Relationship Id="rId2" Type="http://schemas.openxmlformats.org/officeDocument/2006/relationships/hyperlink" Target="spacy.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spacy.io/" TargetMode="External"/><Relationship Id="rId10" Type="http://schemas.openxmlformats.org/officeDocument/2006/relationships/hyperlink" Target="https://www.google.com/search?sca_esv=06ea9662b9b1f398&amp;rlz=1C1CHBF_enIN1026IN1026&amp;sxsrf=AE3TifMnRovGXNAVtj4uKLmHmHK_qZWvtQ%3A1761772507048&amp;q=dependency+parsing&amp;sa=X&amp;ved=2ahUKEwjlrNSDqsqQAxUDzTgGHYMvMI4QxccNegQILBAE&amp;mstk=AUtExfBnse03Z695JggW4dzpb8XlKh1DeN2PuQ5zpwyxMBCJnB3Tb9fXKOi8njzZQuuX0DTRrW9MKLo5hUbDB_P2XKKHmEUyijUH3Zd94r1kd_jhy8Sf4WgoSxI3uH_LFPALJbvxgJixI6GWW9D__CX07iKeg34OQU5U487hK7CGzuWscQ8&amp;csui=3" TargetMode="External"/><Relationship Id="rId4" Type="http://schemas.openxmlformats.org/officeDocument/2006/relationships/image" Target="../media/image15.svg"/><Relationship Id="rId9" Type="http://schemas.openxmlformats.org/officeDocument/2006/relationships/hyperlink" Target="https://www.google.com/search?sca_esv=06ea9662b9b1f398&amp;rlz=1C1CHBF_enIN1026IN1026&amp;sxsrf=AE3TifMnRovGXNAVtj4uKLmHmHK_qZWvtQ%3A1761772507048&amp;q=named-entity+recognition&amp;sa=X&amp;ved=2ahUKEwjlrNSDqsqQAxUDzTgGHYMvMI4QxccNegQILBAD&amp;mstk=AUtExfBnse03Z695JggW4dzpb8XlKh1DeN2PuQ5zpwyxMBCJnB3Tb9fXKOi8njzZQuuX0DTRrW9MKLo5hUbDB_P2XKKHmEUyijUH3Zd94r1kd_jhy8Sf4WgoSxI3uH_LFPALJbvxgJixI6GWW9D__CX07iKeg34OQU5U487hK7CGzuWscQ8&amp;csui=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commons.wikimedia.org/wiki/File:User_icon_2.svg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freesvg.org/pinta" TargetMode="External"/><Relationship Id="rId7" Type="http://schemas.openxmlformats.org/officeDocument/2006/relationships/hyperlink" Target="https://www.marcus-povey.co.uk/2020/11/16/postgres-support-now-community-supported-plugin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pixabay.com/en/database-data-computer-network-1954920/" TargetMode="External"/><Relationship Id="rId4" Type="http://schemas.openxmlformats.org/officeDocument/2006/relationships/image" Target="../media/image20.jpg"/><Relationship Id="rId9" Type="http://schemas.openxmlformats.org/officeDocument/2006/relationships/hyperlink" Target="https://openclipart.org/detail/2160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2A3A8-27E4-BCC2-CD54-E3929FF7F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602" y="1245543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en-US" sz="3800" dirty="0"/>
              <a:t>Natural Language and Time Series Based Predictive Machine Learning In Maritime Vessel Monitoring and Predictive Analytics</a:t>
            </a:r>
            <a:endParaRPr lang="en-IN" sz="3800" dirty="0"/>
          </a:p>
        </p:txBody>
      </p:sp>
      <p:pic>
        <p:nvPicPr>
          <p:cNvPr id="5" name="Graphic 4">
            <a:hlinkClick r:id="rId2"/>
            <a:extLst>
              <a:ext uri="{FF2B5EF4-FFF2-40B4-BE49-F238E27FC236}">
                <a16:creationId xmlns:a16="http://schemas.microsoft.com/office/drawing/2014/main" id="{457A1A61-154D-DE77-F022-BC1D128D1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3907" y="1729442"/>
            <a:ext cx="4037604" cy="256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D5B17A-3C34-D131-6712-63F655DEDD37}"/>
              </a:ext>
            </a:extLst>
          </p:cNvPr>
          <p:cNvSpPr txBox="1"/>
          <p:nvPr/>
        </p:nvSpPr>
        <p:spPr>
          <a:xfrm>
            <a:off x="2118167" y="4444678"/>
            <a:ext cx="359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-  Mr. Aman Sah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3ACDB9-0772-1DB5-52AA-CB8746B70DEB}"/>
              </a:ext>
            </a:extLst>
          </p:cNvPr>
          <p:cNvGrpSpPr/>
          <p:nvPr/>
        </p:nvGrpSpPr>
        <p:grpSpPr>
          <a:xfrm>
            <a:off x="872603" y="5335929"/>
            <a:ext cx="6674091" cy="693849"/>
            <a:chOff x="995302" y="5235907"/>
            <a:chExt cx="6855510" cy="793871"/>
          </a:xfrm>
        </p:grpSpPr>
        <p:pic>
          <p:nvPicPr>
            <p:cNvPr id="7172" name="Picture 4" descr="GitHub - Wikipedia">
              <a:hlinkClick r:id="rId5"/>
              <a:extLst>
                <a:ext uri="{FF2B5EF4-FFF2-40B4-BE49-F238E27FC236}">
                  <a16:creationId xmlns:a16="http://schemas.microsoft.com/office/drawing/2014/main" id="{7C4DB9B4-73DC-88E4-3796-3DCE0489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02" y="5235907"/>
              <a:ext cx="761440" cy="793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A2D59-8A1E-850D-7DAC-25ECB14A2E61}"/>
                </a:ext>
              </a:extLst>
            </p:cNvPr>
            <p:cNvSpPr txBox="1"/>
            <p:nvPr/>
          </p:nvSpPr>
          <p:spPr>
            <a:xfrm>
              <a:off x="1756742" y="5448176"/>
              <a:ext cx="6094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https://github.com/AmanSah17/Maritime_NLU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49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Maritime Analytics Dashboard">
            <a:hlinkClick r:id="" action="ppaction://media"/>
            <a:extLst>
              <a:ext uri="{FF2B5EF4-FFF2-40B4-BE49-F238E27FC236}">
                <a16:creationId xmlns:a16="http://schemas.microsoft.com/office/drawing/2014/main" id="{72C6B10F-1B63-0F90-8DA5-EE11425A21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62822" y="897467"/>
            <a:ext cx="9860292" cy="557106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D958C-E91D-1341-ADDB-839E234AC3F2}"/>
              </a:ext>
            </a:extLst>
          </p:cNvPr>
          <p:cNvSpPr txBox="1"/>
          <p:nvPr/>
        </p:nvSpPr>
        <p:spPr>
          <a:xfrm>
            <a:off x="365760" y="355600"/>
            <a:ext cx="599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Preview of Prototype Dashboard</a:t>
            </a:r>
          </a:p>
        </p:txBody>
      </p:sp>
    </p:spTree>
    <p:extLst>
      <p:ext uri="{BB962C8B-B14F-4D97-AF65-F5344CB8AC3E}">
        <p14:creationId xmlns:p14="http://schemas.microsoft.com/office/powerpoint/2010/main" val="390655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750742-2214-C3D1-B14F-5945F38C1797}"/>
              </a:ext>
            </a:extLst>
          </p:cNvPr>
          <p:cNvSpPr/>
          <p:nvPr/>
        </p:nvSpPr>
        <p:spPr>
          <a:xfrm>
            <a:off x="906097" y="506349"/>
            <a:ext cx="1037980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Learning – Deep Learning Pipeline for Time Series Vessel Trajectory Forecasting</a:t>
            </a:r>
          </a:p>
        </p:txBody>
      </p:sp>
    </p:spTree>
    <p:extLst>
      <p:ext uri="{BB962C8B-B14F-4D97-AF65-F5344CB8AC3E}">
        <p14:creationId xmlns:p14="http://schemas.microsoft.com/office/powerpoint/2010/main" val="1979467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07B783-2A46-C81C-AC7B-10C97B5EF8EF}"/>
              </a:ext>
            </a:extLst>
          </p:cNvPr>
          <p:cNvSpPr txBox="1"/>
          <p:nvPr/>
        </p:nvSpPr>
        <p:spPr>
          <a:xfrm>
            <a:off x="1316893" y="215305"/>
            <a:ext cx="9408160" cy="504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Preprocessing and 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83B56-206F-C5A9-F200-B19D0C5685E5}"/>
              </a:ext>
            </a:extLst>
          </p:cNvPr>
          <p:cNvSpPr txBox="1"/>
          <p:nvPr/>
        </p:nvSpPr>
        <p:spPr>
          <a:xfrm>
            <a:off x="513079" y="935116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</a:rPr>
              <a:t>Data Cleaning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1. Removed all those instances of MMSI – number where count is less than 50 . Time series modelling requires longer sequential data.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2. Clear all the rows where there are no Vessel Name – </a:t>
            </a:r>
            <a:r>
              <a:rPr lang="en-US" dirty="0" err="1">
                <a:solidFill>
                  <a:schemeClr val="tx2"/>
                </a:solidFill>
              </a:rPr>
              <a:t>i.e</a:t>
            </a:r>
            <a:r>
              <a:rPr lang="en-US" dirty="0">
                <a:solidFill>
                  <a:schemeClr val="tx2"/>
                </a:solidFill>
              </a:rPr>
              <a:t> Unknown Vessels.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3. Removed Length, width , height columns as not significant for predictive modelling.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Preprocessing: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1. </a:t>
            </a:r>
            <a:r>
              <a:rPr lang="en-US" dirty="0" err="1">
                <a:solidFill>
                  <a:schemeClr val="tx2"/>
                </a:solidFill>
              </a:rPr>
              <a:t>Convereted</a:t>
            </a:r>
            <a:r>
              <a:rPr lang="en-US" dirty="0">
                <a:solidFill>
                  <a:schemeClr val="tx2"/>
                </a:solidFill>
              </a:rPr>
              <a:t> base Date time column to date-time object and extract </a:t>
            </a:r>
            <a:r>
              <a:rPr lang="en-US" dirty="0" err="1">
                <a:solidFill>
                  <a:schemeClr val="tx2"/>
                </a:solidFill>
              </a:rPr>
              <a:t>hour:minute</a:t>
            </a:r>
            <a:r>
              <a:rPr lang="en-US" dirty="0">
                <a:solidFill>
                  <a:schemeClr val="tx2"/>
                </a:solidFill>
              </a:rPr>
              <a:t> , day , month </a:t>
            </a:r>
            <a:r>
              <a:rPr lang="en-US" dirty="0" err="1">
                <a:solidFill>
                  <a:schemeClr val="tx2"/>
                </a:solidFill>
              </a:rPr>
              <a:t>etc</a:t>
            </a:r>
            <a:r>
              <a:rPr lang="en-US" dirty="0">
                <a:solidFill>
                  <a:schemeClr val="tx2"/>
                </a:solidFill>
              </a:rPr>
              <a:t> details for seasonality modelling.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2.Sequentially arranged our data-frame from start time step to end timestep . Very Important for Time Series ML pipeline that your data are sequentially arranged at 1 min interval timestamp.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3. Polynomial interpolation for midpoints between 2 consecutive interpolation.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279F5-25CF-10ED-2855-0A233505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99" r="27990"/>
          <a:stretch>
            <a:fillRect/>
          </a:stretch>
        </p:blipFill>
        <p:spPr>
          <a:xfrm>
            <a:off x="6020973" y="1736027"/>
            <a:ext cx="5760000" cy="34146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05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8ED500-9787-6BDC-5821-07B9B8376137}"/>
              </a:ext>
            </a:extLst>
          </p:cNvPr>
          <p:cNvSpPr txBox="1"/>
          <p:nvPr/>
        </p:nvSpPr>
        <p:spPr>
          <a:xfrm>
            <a:off x="348118" y="1539260"/>
            <a:ext cx="5729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haversine formula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determines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Great-circle distance"/>
              </a:rPr>
              <a:t>great-circle distance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between two points on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phere"/>
              </a:rPr>
              <a:t>sphere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given their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ongitude"/>
              </a:rPr>
              <a:t>longitudes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Latitude"/>
              </a:rPr>
              <a:t>latitudes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5B717C-A11A-EC2F-1124-85196B9E9D4A}"/>
              </a:ext>
            </a:extLst>
          </p:cNvPr>
          <p:cNvGrpSpPr/>
          <p:nvPr/>
        </p:nvGrpSpPr>
        <p:grpSpPr>
          <a:xfrm>
            <a:off x="6367040" y="1757562"/>
            <a:ext cx="4677543" cy="2381250"/>
            <a:chOff x="6934200" y="1786091"/>
            <a:chExt cx="4677543" cy="2381250"/>
          </a:xfrm>
        </p:grpSpPr>
        <p:pic>
          <p:nvPicPr>
            <p:cNvPr id="2050" name="Picture 2" descr="Distance by Haversine Formula. | Download Scientific Diagram">
              <a:extLst>
                <a:ext uri="{FF2B5EF4-FFF2-40B4-BE49-F238E27FC236}">
                  <a16:creationId xmlns:a16="http://schemas.microsoft.com/office/drawing/2014/main" id="{00868C61-DCFF-4FE9-9D03-F8C7115BB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618" y="190515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388693F-55A1-98EA-7EC4-7E03D3447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1786091"/>
              <a:ext cx="2381250" cy="238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9214CB-6065-FEA3-9B38-D2E853FC25BF}"/>
              </a:ext>
            </a:extLst>
          </p:cNvPr>
          <p:cNvSpPr txBox="1"/>
          <p:nvPr/>
        </p:nvSpPr>
        <p:spPr>
          <a:xfrm>
            <a:off x="284480" y="533626"/>
            <a:ext cx="11741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Haversine Distance Calculation for Geodesic Feature Addition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CC4CB2-5F8C-A895-5E11-7C483D22B412}"/>
                  </a:ext>
                </a:extLst>
              </p:cNvPr>
              <p:cNvSpPr txBox="1"/>
              <p:nvPr/>
            </p:nvSpPr>
            <p:spPr>
              <a:xfrm>
                <a:off x="838200" y="3348595"/>
                <a:ext cx="475065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𝐶𝑜𝑠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𝐶𝑜𝑠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𝑆𝑖𝑛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fName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𝑆𝑖𝑛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CC4CB2-5F8C-A895-5E11-7C483D22B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48595"/>
                <a:ext cx="4750659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098556-6175-0F49-7033-A01E25758A88}"/>
                  </a:ext>
                </a:extLst>
              </p:cNvPr>
              <p:cNvSpPr txBox="1"/>
              <p:nvPr/>
            </p:nvSpPr>
            <p:spPr>
              <a:xfrm>
                <a:off x="1022554" y="4420343"/>
                <a:ext cx="2674963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</m:fName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 (</m:t>
                          </m:r>
                          <m:rad>
                            <m:radPr>
                              <m:degHide m:val="on"/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ad>
                            <m:radPr>
                              <m:degHide m:val="on"/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098556-6175-0F49-7033-A01E25758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4" y="4420343"/>
                <a:ext cx="2674963" cy="309637"/>
              </a:xfrm>
              <a:prstGeom prst="rect">
                <a:avLst/>
              </a:prstGeom>
              <a:blipFill>
                <a:blip r:embed="rId9"/>
                <a:stretch>
                  <a:fillRect l="-911" r="-683" b="-294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9F7D0-301C-C12A-07F5-02E977AA653E}"/>
                  </a:ext>
                </a:extLst>
              </p:cNvPr>
              <p:cNvSpPr txBox="1"/>
              <p:nvPr/>
            </p:nvSpPr>
            <p:spPr>
              <a:xfrm>
                <a:off x="3821471" y="4905083"/>
                <a:ext cx="10729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9F7D0-301C-C12A-07F5-02E977AA6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471" y="4905083"/>
                <a:ext cx="1072921" cy="276999"/>
              </a:xfrm>
              <a:prstGeom prst="rect">
                <a:avLst/>
              </a:prstGeom>
              <a:blipFill>
                <a:blip r:embed="rId10"/>
                <a:stretch>
                  <a:fillRect l="-5114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52F0E6C-EB8B-BFFF-9E6C-BAAD6CA33650}"/>
              </a:ext>
            </a:extLst>
          </p:cNvPr>
          <p:cNvSpPr txBox="1"/>
          <p:nvPr/>
        </p:nvSpPr>
        <p:spPr>
          <a:xfrm>
            <a:off x="6187754" y="4350514"/>
            <a:ext cx="542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Where R = 6371km , radium of earth(taken as mean).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C1050-ED13-4920-7E11-512099F93E91}"/>
              </a:ext>
            </a:extLst>
          </p:cNvPr>
          <p:cNvSpPr txBox="1"/>
          <p:nvPr/>
        </p:nvSpPr>
        <p:spPr>
          <a:xfrm>
            <a:off x="838200" y="3044254"/>
            <a:ext cx="43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Calculate Intermediate value a: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07102-E314-10BD-8FEE-929877E91283}"/>
              </a:ext>
            </a:extLst>
          </p:cNvPr>
          <p:cNvSpPr txBox="1"/>
          <p:nvPr/>
        </p:nvSpPr>
        <p:spPr>
          <a:xfrm>
            <a:off x="895337" y="3955963"/>
            <a:ext cx="43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Calculate Central Angle C: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92F5A-717D-920A-F8D1-8303B0314B07}"/>
              </a:ext>
            </a:extLst>
          </p:cNvPr>
          <p:cNvSpPr txBox="1"/>
          <p:nvPr/>
        </p:nvSpPr>
        <p:spPr>
          <a:xfrm>
            <a:off x="895337" y="4858917"/>
            <a:ext cx="43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Calculate distance d 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8AB-A639-224B-31D1-377695F8CEE6}"/>
              </a:ext>
            </a:extLst>
          </p:cNvPr>
          <p:cNvSpPr txBox="1"/>
          <p:nvPr/>
        </p:nvSpPr>
        <p:spPr>
          <a:xfrm>
            <a:off x="284480" y="5878885"/>
            <a:ext cx="1132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Note:  Adding Haversine Distance calculation helps the model to create new feature engineered data – Which helps increase the model parameters.</a:t>
            </a:r>
          </a:p>
        </p:txBody>
      </p:sp>
    </p:spTree>
    <p:extLst>
      <p:ext uri="{BB962C8B-B14F-4D97-AF65-F5344CB8AC3E}">
        <p14:creationId xmlns:p14="http://schemas.microsoft.com/office/powerpoint/2010/main" val="75228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08AFAE7-CAFD-974E-8498-1ED425DEC51F}"/>
              </a:ext>
            </a:extLst>
          </p:cNvPr>
          <p:cNvSpPr txBox="1"/>
          <p:nvPr/>
        </p:nvSpPr>
        <p:spPr>
          <a:xfrm>
            <a:off x="520860" y="300546"/>
            <a:ext cx="1013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Feature Engineering with Principal Component Analysis (PCA)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3A57EE-22C8-13F4-CC81-24F521D26A03}"/>
              </a:ext>
            </a:extLst>
          </p:cNvPr>
          <p:cNvSpPr txBox="1"/>
          <p:nvPr/>
        </p:nvSpPr>
        <p:spPr>
          <a:xfrm>
            <a:off x="520861" y="1103687"/>
            <a:ext cx="11435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PCA works in feature engineering , by transforming original data into a smaller set of new , uncorrelated features called principal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IN" dirty="0"/>
            </a:br>
            <a:r>
              <a:rPr lang="en-US" dirty="0"/>
              <a:t>It achieves this by finding the directions of maximum variance in the data and projecting the data onto a new, lower-dimensional space defined by these principal components. This process reduces dimensionality, removes redundancy, and creates a more interpretable and efficient dataset while preserving most of the original information.</a:t>
            </a:r>
            <a:br>
              <a:rPr lang="en-IN" dirty="0"/>
            </a:b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66B756-7CC0-B990-7190-BBA18CB4C7A8}"/>
              </a:ext>
            </a:extLst>
          </p:cNvPr>
          <p:cNvSpPr txBox="1"/>
          <p:nvPr/>
        </p:nvSpPr>
        <p:spPr>
          <a:xfrm>
            <a:off x="520861" y="3049929"/>
            <a:ext cx="6285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Advantages of PCA:</a:t>
            </a:r>
          </a:p>
          <a:p>
            <a:endParaRPr lang="en-US" b="1" dirty="0"/>
          </a:p>
          <a:p>
            <a:r>
              <a:rPr lang="en-US" b="1" dirty="0"/>
              <a:t>Dimensionality reduction:</a:t>
            </a:r>
            <a:r>
              <a:rPr lang="en-US" dirty="0"/>
              <a:t> Reduces the number of features in a dataset, which can improve model performance and reduce computational costs.</a:t>
            </a:r>
          </a:p>
          <a:p>
            <a:r>
              <a:rPr lang="en-US" b="1" dirty="0"/>
              <a:t>Removes redundancy:</a:t>
            </a:r>
            <a:r>
              <a:rPr lang="en-US" dirty="0"/>
              <a:t> Combines highly correlated features into new, independent components, which can simplify the data and prevent issues like multicollinearity in models.</a:t>
            </a:r>
          </a:p>
          <a:p>
            <a:r>
              <a:rPr lang="en-US" b="1" dirty="0"/>
              <a:t>Feature extraction:</a:t>
            </a:r>
            <a:r>
              <a:rPr lang="en-US" dirty="0"/>
              <a:t> Creates new, more meaningful features (principal components) that capture the most important information from the original data</a:t>
            </a:r>
          </a:p>
          <a:p>
            <a:endParaRPr lang="en-IN" dirty="0"/>
          </a:p>
        </p:txBody>
      </p:sp>
      <p:pic>
        <p:nvPicPr>
          <p:cNvPr id="5124" name="Picture 4" descr="Learn About Principal Component Analysis in Details! - Analytics Vidhya">
            <a:hlinkClick r:id="rId2"/>
            <a:extLst>
              <a:ext uri="{FF2B5EF4-FFF2-40B4-BE49-F238E27FC236}">
                <a16:creationId xmlns:a16="http://schemas.microsoft.com/office/drawing/2014/main" id="{26AD1ECA-7BDF-BDAC-A302-E2C7F4AF0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59" y="3429000"/>
            <a:ext cx="5400000" cy="246494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20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graph&#10;&#10;AI-generated content may be incorrect.">
            <a:extLst>
              <a:ext uri="{FF2B5EF4-FFF2-40B4-BE49-F238E27FC236}">
                <a16:creationId xmlns:a16="http://schemas.microsoft.com/office/drawing/2014/main" id="{32EAFF94-DC10-F360-A520-F22901DA7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413117"/>
            <a:ext cx="6490520" cy="3600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C2A60-9E90-5FFB-1B4B-83713546D7EB}"/>
              </a:ext>
            </a:extLst>
          </p:cNvPr>
          <p:cNvSpPr txBox="1"/>
          <p:nvPr/>
        </p:nvSpPr>
        <p:spPr>
          <a:xfrm>
            <a:off x="293176" y="1413117"/>
            <a:ext cx="52440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Cumulative explained variance is </a:t>
            </a:r>
            <a:r>
              <a:rPr lang="en-US"/>
              <a:t>the sum of the explained variance ratios for the first few principal components in a </a:t>
            </a:r>
            <a:r>
              <a:rPr lang="en-US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Principal Component Analysis (PCA)</a:t>
            </a:r>
            <a:r>
              <a:rPr lang="en-US" b="0" i="0"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It indicates how much of the total variability in the original dataset is captured by a selected number of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 This metric is crucial for dimensionality reduction, as it helps in deciding how many components to retain to simplify the data while preserving most of its information.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Threshold cummulative variance = 0.95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75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5EBB7-ED45-AAB0-52AA-AA9EC07D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289964"/>
            <a:ext cx="5953760" cy="44504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2D49F9-13E8-4F24-69FA-D37F7E975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114247"/>
              </p:ext>
            </p:extLst>
          </p:nvPr>
        </p:nvGraphicFramePr>
        <p:xfrm>
          <a:off x="6460102" y="1289964"/>
          <a:ext cx="4858138" cy="3986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936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790BC5-9F4D-1FD7-8948-625AA4F1FEE1}"/>
              </a:ext>
            </a:extLst>
          </p:cNvPr>
          <p:cNvSpPr txBox="1"/>
          <p:nvPr/>
        </p:nvSpPr>
        <p:spPr>
          <a:xfrm>
            <a:off x="304475" y="586302"/>
            <a:ext cx="790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Base LSTM Model Performance</a:t>
            </a:r>
            <a:r>
              <a:rPr lang="en-IN" sz="2000" dirty="0"/>
              <a:t> – Without Feature Engineering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083D99-6BE1-B656-1159-40CE42DD270B}"/>
              </a:ext>
            </a:extLst>
          </p:cNvPr>
          <p:cNvGrpSpPr/>
          <p:nvPr/>
        </p:nvGrpSpPr>
        <p:grpSpPr>
          <a:xfrm>
            <a:off x="590103" y="1474939"/>
            <a:ext cx="11011794" cy="3571623"/>
            <a:chOff x="304476" y="1481559"/>
            <a:chExt cx="11181967" cy="3607179"/>
          </a:xfrm>
        </p:grpSpPr>
        <p:pic>
          <p:nvPicPr>
            <p:cNvPr id="5" name="Picture 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8578E39B-1533-B0E7-8343-651739FB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352" y="1481559"/>
              <a:ext cx="5462091" cy="360717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C72380-8682-DFB8-5083-2BF277E11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476" y="1481559"/>
              <a:ext cx="5413390" cy="360717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9962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9EDD7060-1677-B98A-3444-C624C14B8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47" y="1508777"/>
            <a:ext cx="7929506" cy="4907317"/>
          </a:xfr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E76A81-A5F8-5BB3-112D-FB7F7F0D86DC}"/>
              </a:ext>
            </a:extLst>
          </p:cNvPr>
          <p:cNvSpPr txBox="1"/>
          <p:nvPr/>
        </p:nvSpPr>
        <p:spPr>
          <a:xfrm>
            <a:off x="396432" y="211073"/>
            <a:ext cx="8573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Base LSTM Model Performance – Without Feature Engineering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8413B-E126-46BB-DCFF-1DF58E33E632}"/>
              </a:ext>
            </a:extLst>
          </p:cNvPr>
          <p:cNvSpPr txBox="1"/>
          <p:nvPr/>
        </p:nvSpPr>
        <p:spPr>
          <a:xfrm>
            <a:off x="960699" y="1047112"/>
            <a:ext cx="680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Sample prediction on the first 500 samples from the test data.</a:t>
            </a:r>
          </a:p>
        </p:txBody>
      </p:sp>
    </p:spTree>
    <p:extLst>
      <p:ext uri="{BB962C8B-B14F-4D97-AF65-F5344CB8AC3E}">
        <p14:creationId xmlns:p14="http://schemas.microsoft.com/office/powerpoint/2010/main" val="3499948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18FD0-9542-858C-D164-10BA4579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67" y="3429000"/>
            <a:ext cx="5478260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AFC0E7-7953-3495-55EE-0A23F567DCF6}"/>
              </a:ext>
            </a:extLst>
          </p:cNvPr>
          <p:cNvSpPr txBox="1"/>
          <p:nvPr/>
        </p:nvSpPr>
        <p:spPr>
          <a:xfrm>
            <a:off x="428767" y="1620635"/>
            <a:ext cx="50444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hybrid Kalman-LSTM setup enhances vessel trajectory forecasting by combining the pattern-learning capability of LSTMs with the stability and noise suppression of Kalman Filters.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C9315-34B5-7935-32F7-E72858EA4B76}"/>
              </a:ext>
            </a:extLst>
          </p:cNvPr>
          <p:cNvSpPr txBox="1"/>
          <p:nvPr/>
        </p:nvSpPr>
        <p:spPr>
          <a:xfrm>
            <a:off x="428767" y="678167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LSTM with Kalman Filters : </a:t>
            </a:r>
          </a:p>
        </p:txBody>
      </p:sp>
      <p:graphicFrame>
        <p:nvGraphicFramePr>
          <p:cNvPr id="24" name="TextBox 14">
            <a:extLst>
              <a:ext uri="{FF2B5EF4-FFF2-40B4-BE49-F238E27FC236}">
                <a16:creationId xmlns:a16="http://schemas.microsoft.com/office/drawing/2014/main" id="{B08BAF2E-F52D-2A4D-D292-7D085CE23AA6}"/>
              </a:ext>
            </a:extLst>
          </p:cNvPr>
          <p:cNvGraphicFramePr/>
          <p:nvPr/>
        </p:nvGraphicFramePr>
        <p:xfrm>
          <a:off x="6001212" y="335845"/>
          <a:ext cx="6094070" cy="590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54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3E71372-8AF7-DF94-F4B3-499978FE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443" y="1752537"/>
            <a:ext cx="5400000" cy="39777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8A717D-CD11-3D68-52DB-64D57B28C797}"/>
              </a:ext>
            </a:extLst>
          </p:cNvPr>
          <p:cNvSpPr txBox="1"/>
          <p:nvPr/>
        </p:nvSpPr>
        <p:spPr>
          <a:xfrm>
            <a:off x="263831" y="1831737"/>
            <a:ext cx="6114886" cy="389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Vessel traffic data or Automatic Identification Systems (AIS) are a navigation safety device that transmits and monitors the location and characteristics of many vessels in U.S. and international waters in real-time. </a:t>
            </a:r>
          </a:p>
          <a:p>
            <a:pPr marL="285750" indent="-285750">
              <a:spcAft>
                <a:spcPts val="375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In the U.S. the Coast Guard and industry collect AIS data, which can also be used for a variety of coastal management purposes. NOAA and BOEM have worked jointly to make available these data from the U.S. Coast Guards national network of AIS receivers. </a:t>
            </a:r>
          </a:p>
          <a:p>
            <a:pPr>
              <a:spcAft>
                <a:spcPts val="375"/>
              </a:spcAft>
            </a:pPr>
            <a:endParaRPr lang="en-US" b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>
              <a:buNone/>
            </a:pPr>
            <a:br>
              <a:rPr lang="en-US" dirty="0">
                <a:effectLst/>
              </a:rPr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EEDAD-15A9-40AA-9894-57C71471F32C}"/>
              </a:ext>
            </a:extLst>
          </p:cNvPr>
          <p:cNvSpPr txBox="1"/>
          <p:nvPr/>
        </p:nvSpPr>
        <p:spPr>
          <a:xfrm>
            <a:off x="131915" y="650706"/>
            <a:ext cx="119281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75"/>
              </a:spcAft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202124"/>
                </a:solidFill>
                <a:effectLst/>
                <a:latin typeface="Google Sans"/>
              </a:rPr>
              <a:t>Automatic Identification System (AIS) in US Offshore Waters Vessel Traffic Data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12429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198CE92-94AF-630B-08A0-ED9351B3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50" y="3631449"/>
            <a:ext cx="5040000" cy="29783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85BF4AB-F410-5FAD-8A22-A5127DEA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650" y="191908"/>
            <a:ext cx="5040000" cy="312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6A851F-4762-7707-AB8D-F49256902809}"/>
              </a:ext>
            </a:extLst>
          </p:cNvPr>
          <p:cNvSpPr txBox="1"/>
          <p:nvPr/>
        </p:nvSpPr>
        <p:spPr>
          <a:xfrm>
            <a:off x="6334246" y="191908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Multi-dimensional Kalman Smoothing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271D3-C95F-EB77-77CD-68458EC98715}"/>
              </a:ext>
            </a:extLst>
          </p:cNvPr>
          <p:cNvSpPr txBox="1"/>
          <p:nvPr/>
        </p:nvSpPr>
        <p:spPr>
          <a:xfrm>
            <a:off x="6364919" y="840486"/>
            <a:ext cx="5546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variable is smoothed independently — reducing noise in position and velocity estimates, leading to </a:t>
            </a:r>
            <a:r>
              <a:rPr lang="en-US" b="1" dirty="0"/>
              <a:t>more stable and realistic vessel trajectories</a:t>
            </a:r>
            <a:r>
              <a:rPr lang="en-US" dirty="0"/>
              <a:t> after LSTM prediction.</a:t>
            </a:r>
            <a:endParaRPr lang="en-IN" dirty="0"/>
          </a:p>
        </p:txBody>
      </p:sp>
      <p:graphicFrame>
        <p:nvGraphicFramePr>
          <p:cNvPr id="38" name="TextBox 22">
            <a:extLst>
              <a:ext uri="{FF2B5EF4-FFF2-40B4-BE49-F238E27FC236}">
                <a16:creationId xmlns:a16="http://schemas.microsoft.com/office/drawing/2014/main" id="{7129CF99-F3AF-A9E0-5FFB-865194592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347615"/>
              </p:ext>
            </p:extLst>
          </p:nvPr>
        </p:nvGraphicFramePr>
        <p:xfrm>
          <a:off x="6253460" y="2324195"/>
          <a:ext cx="5769787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3934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9DDE2E-0DD6-BADF-0A02-3CFCF519B5AE}"/>
              </a:ext>
            </a:extLst>
          </p:cNvPr>
          <p:cNvGrpSpPr/>
          <p:nvPr/>
        </p:nvGrpSpPr>
        <p:grpSpPr>
          <a:xfrm>
            <a:off x="1473554" y="1273214"/>
            <a:ext cx="9059696" cy="5135443"/>
            <a:chOff x="1160172" y="402757"/>
            <a:chExt cx="10227660" cy="6341565"/>
          </a:xfrm>
        </p:grpSpPr>
        <p:pic>
          <p:nvPicPr>
            <p:cNvPr id="5" name="Picture 4" descr="A graph of a graph&#10;&#10;AI-generated content may be incorrect.">
              <a:extLst>
                <a:ext uri="{FF2B5EF4-FFF2-40B4-BE49-F238E27FC236}">
                  <a16:creationId xmlns:a16="http://schemas.microsoft.com/office/drawing/2014/main" id="{80F91326-85EB-053A-9D27-6177B7727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172" y="402757"/>
              <a:ext cx="5040000" cy="31248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1" name="Picture 10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120E3804-9895-90FE-6B01-412226A03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832" y="402757"/>
              <a:ext cx="5040000" cy="31248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Picture 6" descr="A graph of a graph&#10;&#10;AI-generated content may be incorrect.">
              <a:extLst>
                <a:ext uri="{FF2B5EF4-FFF2-40B4-BE49-F238E27FC236}">
                  <a16:creationId xmlns:a16="http://schemas.microsoft.com/office/drawing/2014/main" id="{EFED5447-6935-031B-1194-55F3832B3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172" y="3619522"/>
              <a:ext cx="5040000" cy="31248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Picture 8" descr="A graph of a graph&#10;&#10;AI-generated content may be incorrect.">
              <a:extLst>
                <a:ext uri="{FF2B5EF4-FFF2-40B4-BE49-F238E27FC236}">
                  <a16:creationId xmlns:a16="http://schemas.microsoft.com/office/drawing/2014/main" id="{000F9928-BE8B-A434-0677-2AAAB2ABD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832" y="3619522"/>
              <a:ext cx="5040000" cy="31248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82BB5A-491A-9C52-F947-F8613157034D}"/>
              </a:ext>
            </a:extLst>
          </p:cNvPr>
          <p:cNvSpPr txBox="1"/>
          <p:nvPr/>
        </p:nvSpPr>
        <p:spPr>
          <a:xfrm>
            <a:off x="694480" y="449343"/>
            <a:ext cx="861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Prediction on Random Vessel Trajectories using </a:t>
            </a:r>
            <a:r>
              <a:rPr lang="en-IN" dirty="0" err="1"/>
              <a:t>LSTM_Kalman</a:t>
            </a:r>
            <a:r>
              <a:rPr lang="en-IN" dirty="0"/>
              <a:t> Model:</a:t>
            </a:r>
          </a:p>
        </p:txBody>
      </p:sp>
    </p:spTree>
    <p:extLst>
      <p:ext uri="{BB962C8B-B14F-4D97-AF65-F5344CB8AC3E}">
        <p14:creationId xmlns:p14="http://schemas.microsoft.com/office/powerpoint/2010/main" val="20254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8A530-FB22-8B55-44A2-EB8FC89E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6" y="2294156"/>
            <a:ext cx="7529212" cy="27205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8278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DF73A-B48D-5863-2807-998B2939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3" y="1505104"/>
            <a:ext cx="3600000" cy="2380515"/>
          </a:xfr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798FB-25FC-8ECE-9CFC-B2E52A34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89" y="1499205"/>
            <a:ext cx="3600000" cy="23765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7129EF-00E7-8D85-A231-6BA8679C8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85" y="1509096"/>
            <a:ext cx="3600000" cy="23765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CFCE3D-E25C-F4CD-8C69-048DB83A7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3" y="4095354"/>
            <a:ext cx="3600000" cy="23818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8D50B-B439-E85E-F548-1D147A8CE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89" y="4100680"/>
            <a:ext cx="3600000" cy="23818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1D3DFB-8437-8065-15FD-E82CE2B3F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85" y="4095354"/>
            <a:ext cx="3600000" cy="23765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2350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4700ECA-630D-1BEB-1346-511BDECAD27C}"/>
              </a:ext>
            </a:extLst>
          </p:cNvPr>
          <p:cNvGrpSpPr/>
          <p:nvPr/>
        </p:nvGrpSpPr>
        <p:grpSpPr>
          <a:xfrm>
            <a:off x="184996" y="2048719"/>
            <a:ext cx="11490274" cy="3052177"/>
            <a:chOff x="138698" y="1910791"/>
            <a:chExt cx="11490274" cy="23567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38E1D3-D5E6-92C8-DF94-523B9DF42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98" y="1918486"/>
              <a:ext cx="4320000" cy="234133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777D6-6CDF-DF3E-79E3-822EC7768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6000" y="1918486"/>
              <a:ext cx="3600000" cy="231807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E9C851-977A-0962-232D-471399E8C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8972" y="1910791"/>
              <a:ext cx="3600000" cy="23567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0F1AE6-CEC8-A34F-43A5-E53844667142}"/>
              </a:ext>
            </a:extLst>
          </p:cNvPr>
          <p:cNvSpPr txBox="1"/>
          <p:nvPr/>
        </p:nvSpPr>
        <p:spPr>
          <a:xfrm>
            <a:off x="300742" y="717631"/>
            <a:ext cx="11482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Neural Network Regressor / XGBOOST / Random Forest Model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228233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51940EA-9F0D-D035-3DAC-0756ED6226C3}"/>
              </a:ext>
            </a:extLst>
          </p:cNvPr>
          <p:cNvGrpSpPr/>
          <p:nvPr/>
        </p:nvGrpSpPr>
        <p:grpSpPr>
          <a:xfrm>
            <a:off x="579821" y="1836514"/>
            <a:ext cx="11032358" cy="4595153"/>
            <a:chOff x="481704" y="1500848"/>
            <a:chExt cx="11032358" cy="45951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C33E31-703E-9161-9357-9801DC279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04" y="1500848"/>
              <a:ext cx="3600000" cy="222713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ADE386-DDE6-0D03-53D4-07F757BB6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7883" y="1500848"/>
              <a:ext cx="3600000" cy="222713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A140F1-F452-B4A0-8E0D-125F49AF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062" y="1500848"/>
              <a:ext cx="3600000" cy="222713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04243-6587-30CF-D917-792FD206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04" y="3868866"/>
              <a:ext cx="3600000" cy="222713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7BDEB8-6347-DFCF-A0EC-2320231E9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7883" y="3868865"/>
              <a:ext cx="3600000" cy="222713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07196B-32BE-28DD-67F8-C8E07E03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062" y="3868865"/>
              <a:ext cx="3600000" cy="222713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DD952A1-9577-6873-BA97-3264527DBFD3}"/>
              </a:ext>
            </a:extLst>
          </p:cNvPr>
          <p:cNvSpPr txBox="1"/>
          <p:nvPr/>
        </p:nvSpPr>
        <p:spPr>
          <a:xfrm>
            <a:off x="579821" y="796576"/>
            <a:ext cx="1053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Comparison of Trained Model’s Trajectory Prediction using NN-Regressor, XGBOOST and Random-Forest Regressor</a:t>
            </a:r>
          </a:p>
        </p:txBody>
      </p:sp>
    </p:spTree>
    <p:extLst>
      <p:ext uri="{BB962C8B-B14F-4D97-AF65-F5344CB8AC3E}">
        <p14:creationId xmlns:p14="http://schemas.microsoft.com/office/powerpoint/2010/main" val="3619926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E7888C1-4C42-CF4E-401E-AF5173DD9609}"/>
              </a:ext>
            </a:extLst>
          </p:cNvPr>
          <p:cNvGrpSpPr/>
          <p:nvPr/>
        </p:nvGrpSpPr>
        <p:grpSpPr>
          <a:xfrm>
            <a:off x="614673" y="1972297"/>
            <a:ext cx="10962654" cy="3723628"/>
            <a:chOff x="319745" y="1567183"/>
            <a:chExt cx="10962654" cy="37236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A10AB4-1D9A-D47E-3510-07745CC3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745" y="1567184"/>
              <a:ext cx="5400000" cy="372362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D5C989-C201-3AC5-BFDB-6BEA23A6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399" y="1567183"/>
              <a:ext cx="5400000" cy="372362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B47EF95-AC84-E3C1-62BF-01A9C1F06CB1}"/>
              </a:ext>
            </a:extLst>
          </p:cNvPr>
          <p:cNvSpPr txBox="1"/>
          <p:nvPr/>
        </p:nvSpPr>
        <p:spPr>
          <a:xfrm>
            <a:off x="740779" y="729205"/>
            <a:ext cx="9815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Extensive Hyperparameter tuning on XGBOOST  for best fit– Model using </a:t>
            </a:r>
            <a:r>
              <a:rPr lang="en-IN" sz="2800" dirty="0" err="1"/>
              <a:t>Optuna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360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4EA7A-7572-5AFB-5F93-ED17F36F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EA57775-14AB-FBC0-0BBA-6B3428054669}"/>
              </a:ext>
            </a:extLst>
          </p:cNvPr>
          <p:cNvGrpSpPr/>
          <p:nvPr/>
        </p:nvGrpSpPr>
        <p:grpSpPr>
          <a:xfrm>
            <a:off x="1269208" y="1219450"/>
            <a:ext cx="9653584" cy="5460821"/>
            <a:chOff x="435296" y="45899"/>
            <a:chExt cx="11088138" cy="67697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618E07-7A49-257F-F04F-E0437568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96" y="45899"/>
              <a:ext cx="3600000" cy="222713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8E6FF1-98FC-34D5-81AA-EED13DEDA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365" y="45900"/>
              <a:ext cx="3600000" cy="222713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8A151E-3A23-10DA-3DB9-DF6B2EDF7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3434" y="45899"/>
              <a:ext cx="3600000" cy="222713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526AE8-282D-CAA1-21AE-E9674BAD2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96" y="2315432"/>
              <a:ext cx="3600000" cy="222713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4E9726-13FB-2192-603E-C232268B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365" y="2315432"/>
              <a:ext cx="3600000" cy="222713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553393-8CD9-47ED-8E85-4FF91470A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3434" y="2315432"/>
              <a:ext cx="3600000" cy="222713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BA4C39A-395B-3A39-A267-608F0E098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96" y="4584964"/>
              <a:ext cx="3600000" cy="22306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A6B7BD6-8930-EEAD-2E79-469540D0B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365" y="4584964"/>
              <a:ext cx="3600000" cy="222713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70EE9-3101-1896-F1ED-ABBB43860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3434" y="4567272"/>
              <a:ext cx="3600000" cy="222713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D56EDDE-8D74-2C7D-FEE5-72110531345E}"/>
              </a:ext>
            </a:extLst>
          </p:cNvPr>
          <p:cNvSpPr txBox="1"/>
          <p:nvPr/>
        </p:nvSpPr>
        <p:spPr>
          <a:xfrm>
            <a:off x="648181" y="300941"/>
            <a:ext cx="692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Best Fit Model Trajectory Prediction</a:t>
            </a:r>
          </a:p>
        </p:txBody>
      </p:sp>
    </p:spTree>
    <p:extLst>
      <p:ext uri="{BB962C8B-B14F-4D97-AF65-F5344CB8AC3E}">
        <p14:creationId xmlns:p14="http://schemas.microsoft.com/office/powerpoint/2010/main" val="156091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E2F28-930F-94AB-4476-6AF9BF07F7F0}"/>
              </a:ext>
            </a:extLst>
          </p:cNvPr>
          <p:cNvSpPr/>
          <p:nvPr/>
        </p:nvSpPr>
        <p:spPr>
          <a:xfrm>
            <a:off x="645065" y="1463040"/>
            <a:ext cx="3796306" cy="2690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Future Work:</a:t>
            </a:r>
            <a:endParaRPr lang="en-US" sz="4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686ED-160D-1EBF-0211-E20C8AC6F9BC}"/>
              </a:ext>
            </a:extLst>
          </p:cNvPr>
          <p:cNvSpPr txBox="1"/>
          <p:nvPr/>
        </p:nvSpPr>
        <p:spPr>
          <a:xfrm>
            <a:off x="5656218" y="1463039"/>
            <a:ext cx="5542387" cy="430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1 .  Integration of Predict and Verify API endpoints to the frontend.</a:t>
            </a:r>
            <a:br>
              <a:rPr lang="en-US" sz="2200"/>
            </a:br>
            <a:br>
              <a:rPr lang="en-US" sz="2200"/>
            </a:br>
            <a:r>
              <a:rPr lang="en-US" sz="2200"/>
              <a:t>2. PyCute – GUI for better graphical visualization.</a:t>
            </a:r>
            <a:br>
              <a:rPr lang="en-US" sz="2200"/>
            </a:br>
            <a:br>
              <a:rPr lang="en-US" sz="2200"/>
            </a:br>
            <a:r>
              <a:rPr lang="en-US" sz="2200"/>
              <a:t>3. Cloud compute – GPU / TPU services for BigData Handling.</a:t>
            </a:r>
            <a:br>
              <a:rPr lang="en-US" sz="2200"/>
            </a:br>
            <a:br>
              <a:rPr lang="en-US" sz="2200"/>
            </a:br>
            <a:r>
              <a:rPr lang="en-US" sz="2200"/>
              <a:t>4.Integration with whether data and other data for more robust feature engineering.</a:t>
            </a:r>
            <a:br>
              <a:rPr lang="en-US" sz="2200"/>
            </a:b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30563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D4E632-0E5F-4173-9A96-9E6C9871D0F2}"/>
              </a:ext>
            </a:extLst>
          </p:cNvPr>
          <p:cNvSpPr txBox="1"/>
          <p:nvPr/>
        </p:nvSpPr>
        <p:spPr>
          <a:xfrm>
            <a:off x="511386" y="1556191"/>
            <a:ext cx="9780694" cy="207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Maritime Mobile Service Identity (MMSI) is a unique, 9-digit number assigned to a digital selective calling (DSC) radio. 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It acts as a digital fingerprint for vessels, making it easier for other boats and authorities to identify and communicate with a ship at sea quickly. 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sz="2000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The International Telecommunications Union (ITU) in Geneva allocates, manages, and regulates MMSIs. </a:t>
            </a:r>
          </a:p>
          <a:p>
            <a:pPr>
              <a:lnSpc>
                <a:spcPts val="1425"/>
              </a:lnSpc>
              <a:buNone/>
            </a:pPr>
            <a:br>
              <a:rPr lang="en-US" sz="1600" b="0" dirty="0">
                <a:effectLst/>
              </a:rPr>
            </a:br>
            <a:endParaRPr lang="en-US" sz="1600" b="0" dirty="0">
              <a:effectLst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2681187-37F1-44AB-D5A3-9D3D431E48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2319865"/>
              </p:ext>
            </p:extLst>
          </p:nvPr>
        </p:nvGraphicFramePr>
        <p:xfrm>
          <a:off x="511386" y="3563086"/>
          <a:ext cx="10905074" cy="298482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4648">
                  <a:extLst>
                    <a:ext uri="{9D8B030D-6E8A-4147-A177-3AD203B41FA5}">
                      <a16:colId xmlns:a16="http://schemas.microsoft.com/office/drawing/2014/main" val="3185994171"/>
                    </a:ext>
                  </a:extLst>
                </a:gridCol>
                <a:gridCol w="960561">
                  <a:extLst>
                    <a:ext uri="{9D8B030D-6E8A-4147-A177-3AD203B41FA5}">
                      <a16:colId xmlns:a16="http://schemas.microsoft.com/office/drawing/2014/main" val="1699421451"/>
                    </a:ext>
                  </a:extLst>
                </a:gridCol>
                <a:gridCol w="583355">
                  <a:extLst>
                    <a:ext uri="{9D8B030D-6E8A-4147-A177-3AD203B41FA5}">
                      <a16:colId xmlns:a16="http://schemas.microsoft.com/office/drawing/2014/main" val="3649093581"/>
                    </a:ext>
                  </a:extLst>
                </a:gridCol>
                <a:gridCol w="615848">
                  <a:extLst>
                    <a:ext uri="{9D8B030D-6E8A-4147-A177-3AD203B41FA5}">
                      <a16:colId xmlns:a16="http://schemas.microsoft.com/office/drawing/2014/main" val="860769454"/>
                    </a:ext>
                  </a:extLst>
                </a:gridCol>
                <a:gridCol w="720710">
                  <a:extLst>
                    <a:ext uri="{9D8B030D-6E8A-4147-A177-3AD203B41FA5}">
                      <a16:colId xmlns:a16="http://schemas.microsoft.com/office/drawing/2014/main" val="1727201932"/>
                    </a:ext>
                  </a:extLst>
                </a:gridCol>
                <a:gridCol w="366543">
                  <a:extLst>
                    <a:ext uri="{9D8B030D-6E8A-4147-A177-3AD203B41FA5}">
                      <a16:colId xmlns:a16="http://schemas.microsoft.com/office/drawing/2014/main" val="4145919245"/>
                    </a:ext>
                  </a:extLst>
                </a:gridCol>
                <a:gridCol w="614961">
                  <a:extLst>
                    <a:ext uri="{9D8B030D-6E8A-4147-A177-3AD203B41FA5}">
                      <a16:colId xmlns:a16="http://schemas.microsoft.com/office/drawing/2014/main" val="255419"/>
                    </a:ext>
                  </a:extLst>
                </a:gridCol>
                <a:gridCol w="853337">
                  <a:extLst>
                    <a:ext uri="{9D8B030D-6E8A-4147-A177-3AD203B41FA5}">
                      <a16:colId xmlns:a16="http://schemas.microsoft.com/office/drawing/2014/main" val="1779019862"/>
                    </a:ext>
                  </a:extLst>
                </a:gridCol>
                <a:gridCol w="364771">
                  <a:extLst>
                    <a:ext uri="{9D8B030D-6E8A-4147-A177-3AD203B41FA5}">
                      <a16:colId xmlns:a16="http://schemas.microsoft.com/office/drawing/2014/main" val="2406368912"/>
                    </a:ext>
                  </a:extLst>
                </a:gridCol>
                <a:gridCol w="669313">
                  <a:extLst>
                    <a:ext uri="{9D8B030D-6E8A-4147-A177-3AD203B41FA5}">
                      <a16:colId xmlns:a16="http://schemas.microsoft.com/office/drawing/2014/main" val="3203321077"/>
                    </a:ext>
                  </a:extLst>
                </a:gridCol>
                <a:gridCol w="823798">
                  <a:extLst>
                    <a:ext uri="{9D8B030D-6E8A-4147-A177-3AD203B41FA5}">
                      <a16:colId xmlns:a16="http://schemas.microsoft.com/office/drawing/2014/main" val="2753923714"/>
                    </a:ext>
                  </a:extLst>
                </a:gridCol>
                <a:gridCol w="550272">
                  <a:extLst>
                    <a:ext uri="{9D8B030D-6E8A-4147-A177-3AD203B41FA5}">
                      <a16:colId xmlns:a16="http://schemas.microsoft.com/office/drawing/2014/main" val="2118383790"/>
                    </a:ext>
                  </a:extLst>
                </a:gridCol>
                <a:gridCol w="560610">
                  <a:extLst>
                    <a:ext uri="{9D8B030D-6E8A-4147-A177-3AD203B41FA5}">
                      <a16:colId xmlns:a16="http://schemas.microsoft.com/office/drawing/2014/main" val="3538700324"/>
                    </a:ext>
                  </a:extLst>
                </a:gridCol>
                <a:gridCol w="473767">
                  <a:extLst>
                    <a:ext uri="{9D8B030D-6E8A-4147-A177-3AD203B41FA5}">
                      <a16:colId xmlns:a16="http://schemas.microsoft.com/office/drawing/2014/main" val="759053406"/>
                    </a:ext>
                  </a:extLst>
                </a:gridCol>
                <a:gridCol w="484106">
                  <a:extLst>
                    <a:ext uri="{9D8B030D-6E8A-4147-A177-3AD203B41FA5}">
                      <a16:colId xmlns:a16="http://schemas.microsoft.com/office/drawing/2014/main" val="2374502296"/>
                    </a:ext>
                  </a:extLst>
                </a:gridCol>
                <a:gridCol w="516599">
                  <a:extLst>
                    <a:ext uri="{9D8B030D-6E8A-4147-A177-3AD203B41FA5}">
                      <a16:colId xmlns:a16="http://schemas.microsoft.com/office/drawing/2014/main" val="1154568664"/>
                    </a:ext>
                  </a:extLst>
                </a:gridCol>
                <a:gridCol w="1135134">
                  <a:extLst>
                    <a:ext uri="{9D8B030D-6E8A-4147-A177-3AD203B41FA5}">
                      <a16:colId xmlns:a16="http://schemas.microsoft.com/office/drawing/2014/main" val="1747858757"/>
                    </a:ext>
                  </a:extLst>
                </a:gridCol>
                <a:gridCol w="206741">
                  <a:extLst>
                    <a:ext uri="{9D8B030D-6E8A-4147-A177-3AD203B41FA5}">
                      <a16:colId xmlns:a16="http://schemas.microsoft.com/office/drawing/2014/main" val="3888314228"/>
                    </a:ext>
                  </a:extLst>
                </a:gridCol>
              </a:tblGrid>
              <a:tr h="37140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b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MMSI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BaseDateTime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LAT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LON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SOG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COG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Heading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VesselName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IMO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CallSign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VesselType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Status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Length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Width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Draft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Cargo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700" b="1" cap="all" spc="60">
                          <a:solidFill>
                            <a:schemeClr val="tx1"/>
                          </a:solidFill>
                          <a:effectLst/>
                        </a:rPr>
                        <a:t>TransceiverClass</a:t>
                      </a:r>
                    </a:p>
                  </a:txBody>
                  <a:tcPr marL="16084" marR="16084" marT="55260" marB="55260" anchor="b"/>
                </a:tc>
                <a:tc>
                  <a:txBody>
                    <a:bodyPr/>
                    <a:lstStyle/>
                    <a:p>
                      <a:endParaRPr lang="en-IN" sz="7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24126" marR="24126" marT="55260" marB="55260" anchor="b"/>
                </a:tc>
                <a:extLst>
                  <a:ext uri="{0D108BD9-81ED-4DB2-BD59-A6C34878D82A}">
                    <a16:rowId xmlns:a16="http://schemas.microsoft.com/office/drawing/2014/main" val="427903217"/>
                  </a:ext>
                </a:extLst>
              </a:tr>
              <a:tr h="52268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900" b="0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538008468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2020-01-01 00:00:00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 dirty="0">
                          <a:solidFill>
                            <a:schemeClr val="tx1"/>
                          </a:solidFill>
                          <a:effectLst/>
                        </a:rPr>
                        <a:t>38.25802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-76.29487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14.9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338.6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</a:p>
                  </a:txBody>
                  <a:tcPr marL="16084" marR="16084" marT="8042" marB="55260" anchor="ctr"/>
                </a:tc>
                <a:extLst>
                  <a:ext uri="{0D108BD9-81ED-4DB2-BD59-A6C34878D82A}">
                    <a16:rowId xmlns:a16="http://schemas.microsoft.com/office/drawing/2014/main" val="3686657887"/>
                  </a:ext>
                </a:extLst>
              </a:tr>
              <a:tr h="52268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900" b="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368120510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2020-01-01 00:00:00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27.58610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-82.75991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58.6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511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</a:p>
                  </a:txBody>
                  <a:tcPr marL="16084" marR="16084" marT="8042" marB="55260" anchor="ctr"/>
                </a:tc>
                <a:extLst>
                  <a:ext uri="{0D108BD9-81ED-4DB2-BD59-A6C34878D82A}">
                    <a16:rowId xmlns:a16="http://schemas.microsoft.com/office/drawing/2014/main" val="405444753"/>
                  </a:ext>
                </a:extLst>
              </a:tr>
              <a:tr h="52268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900" b="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368063930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2020-01-01 00:00:00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40.71045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-73.97588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11.2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208.9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207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</a:p>
                  </a:txBody>
                  <a:tcPr marL="16084" marR="16084" marT="8042" marB="55260" anchor="ctr"/>
                </a:tc>
                <a:extLst>
                  <a:ext uri="{0D108BD9-81ED-4DB2-BD59-A6C34878D82A}">
                    <a16:rowId xmlns:a16="http://schemas.microsoft.com/office/drawing/2014/main" val="3783404580"/>
                  </a:ext>
                </a:extLst>
              </a:tr>
              <a:tr h="52268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900" b="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368106220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2020-01-01 00:00:00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38.53932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-90.25523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161.8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15.0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</a:p>
                  </a:txBody>
                  <a:tcPr marL="16084" marR="16084" marT="8042" marB="55260" anchor="ctr"/>
                </a:tc>
                <a:extLst>
                  <a:ext uri="{0D108BD9-81ED-4DB2-BD59-A6C34878D82A}">
                    <a16:rowId xmlns:a16="http://schemas.microsoft.com/office/drawing/2014/main" val="703189637"/>
                  </a:ext>
                </a:extLst>
              </a:tr>
              <a:tr h="52268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900" b="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367336180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2020-01-01 00:00:00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56.02945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-132.68705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9.0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325.5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511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15.0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16084" marR="16084" marT="8042" marB="552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cap="none" spc="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</a:p>
                  </a:txBody>
                  <a:tcPr marL="16084" marR="16084" marT="8042" marB="55260" anchor="ctr"/>
                </a:tc>
                <a:extLst>
                  <a:ext uri="{0D108BD9-81ED-4DB2-BD59-A6C34878D82A}">
                    <a16:rowId xmlns:a16="http://schemas.microsoft.com/office/drawing/2014/main" val="12803414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D4DFE4E-C546-BE88-E9A5-EC394AC51C96}"/>
              </a:ext>
            </a:extLst>
          </p:cNvPr>
          <p:cNvSpPr txBox="1"/>
          <p:nvPr/>
        </p:nvSpPr>
        <p:spPr>
          <a:xfrm>
            <a:off x="339781" y="5994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Maritime Mobile Service Identity </a:t>
            </a:r>
            <a:r>
              <a:rPr lang="en-US" sz="2400" b="0" dirty="0">
                <a:effectLst/>
              </a:rPr>
              <a:t>(MMSI)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73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05E6F7-378A-2E0A-9AA2-D289E903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545759"/>
            <a:ext cx="9000000" cy="46234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8139EC-2AE6-E04B-2288-02C779F411BA}"/>
              </a:ext>
            </a:extLst>
          </p:cNvPr>
          <p:cNvSpPr txBox="1"/>
          <p:nvPr/>
        </p:nvSpPr>
        <p:spPr>
          <a:xfrm>
            <a:off x="833120" y="688747"/>
            <a:ext cx="887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Visualization of Vessel Distribution per day-wise using the Unique MMSI : </a:t>
            </a:r>
          </a:p>
        </p:txBody>
      </p:sp>
    </p:spTree>
    <p:extLst>
      <p:ext uri="{BB962C8B-B14F-4D97-AF65-F5344CB8AC3E}">
        <p14:creationId xmlns:p14="http://schemas.microsoft.com/office/powerpoint/2010/main" val="89499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C7FD7DF-AAEF-3F60-3419-21742BF2D499}"/>
              </a:ext>
            </a:extLst>
          </p:cNvPr>
          <p:cNvGrpSpPr/>
          <p:nvPr/>
        </p:nvGrpSpPr>
        <p:grpSpPr>
          <a:xfrm>
            <a:off x="962774" y="1154396"/>
            <a:ext cx="2880000" cy="2356089"/>
            <a:chOff x="962774" y="1154396"/>
            <a:chExt cx="2880000" cy="2356089"/>
          </a:xfrm>
        </p:grpSpPr>
        <p:pic>
          <p:nvPicPr>
            <p:cNvPr id="7" name="Picture 6" descr="A map of the world&#10;&#10;AI-generated content may be incorrect.">
              <a:extLst>
                <a:ext uri="{FF2B5EF4-FFF2-40B4-BE49-F238E27FC236}">
                  <a16:creationId xmlns:a16="http://schemas.microsoft.com/office/drawing/2014/main" id="{5C89B5D9-B416-E173-070B-496831F1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4" y="1154396"/>
              <a:ext cx="2880000" cy="19148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E02E3B-D473-9631-59A9-5FD1CFEB12F2}"/>
                </a:ext>
              </a:extLst>
            </p:cNvPr>
            <p:cNvSpPr txBox="1"/>
            <p:nvPr/>
          </p:nvSpPr>
          <p:spPr>
            <a:xfrm>
              <a:off x="1188490" y="3141153"/>
              <a:ext cx="24285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01</a:t>
              </a:r>
              <a:r>
                <a:rPr lang="en-IN" baseline="30000" dirty="0"/>
                <a:t>st</a:t>
              </a:r>
              <a:r>
                <a:rPr lang="en-IN" dirty="0"/>
                <a:t> January 2020.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F514AB-8216-9784-7AD5-9C55801A4745}"/>
              </a:ext>
            </a:extLst>
          </p:cNvPr>
          <p:cNvGrpSpPr/>
          <p:nvPr/>
        </p:nvGrpSpPr>
        <p:grpSpPr>
          <a:xfrm>
            <a:off x="4485058" y="1154396"/>
            <a:ext cx="2880000" cy="2360021"/>
            <a:chOff x="4485058" y="1154396"/>
            <a:chExt cx="2880000" cy="2360021"/>
          </a:xfrm>
        </p:grpSpPr>
        <p:pic>
          <p:nvPicPr>
            <p:cNvPr id="9" name="Picture 8" descr="A map of the world&#10;&#10;AI-generated content may be incorrect.">
              <a:extLst>
                <a:ext uri="{FF2B5EF4-FFF2-40B4-BE49-F238E27FC236}">
                  <a16:creationId xmlns:a16="http://schemas.microsoft.com/office/drawing/2014/main" id="{39557395-0413-2D88-9D73-FC3FB1DA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058" y="1154396"/>
              <a:ext cx="2880000" cy="19677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E25E8-B95D-7459-899E-AC593A88B2B5}"/>
                </a:ext>
              </a:extLst>
            </p:cNvPr>
            <p:cNvSpPr txBox="1"/>
            <p:nvPr/>
          </p:nvSpPr>
          <p:spPr>
            <a:xfrm>
              <a:off x="4727524" y="3145085"/>
              <a:ext cx="24285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02</a:t>
              </a:r>
              <a:r>
                <a:rPr lang="en-IN" baseline="30000" dirty="0"/>
                <a:t>nd</a:t>
              </a:r>
              <a:r>
                <a:rPr lang="en-IN" dirty="0"/>
                <a:t> January 2020.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07D8F7-12EE-1E42-FEDF-4A5E52FE1719}"/>
              </a:ext>
            </a:extLst>
          </p:cNvPr>
          <p:cNvGrpSpPr/>
          <p:nvPr/>
        </p:nvGrpSpPr>
        <p:grpSpPr>
          <a:xfrm>
            <a:off x="7815126" y="1199476"/>
            <a:ext cx="2880000" cy="2330957"/>
            <a:chOff x="7815126" y="1199476"/>
            <a:chExt cx="2880000" cy="2330957"/>
          </a:xfrm>
        </p:grpSpPr>
        <p:pic>
          <p:nvPicPr>
            <p:cNvPr id="11" name="Picture 10" descr="A map of the world&#10;&#10;AI-generated content may be incorrect.">
              <a:extLst>
                <a:ext uri="{FF2B5EF4-FFF2-40B4-BE49-F238E27FC236}">
                  <a16:creationId xmlns:a16="http://schemas.microsoft.com/office/drawing/2014/main" id="{C74EAA2A-BB14-A2BF-F81E-0284C319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126" y="1199476"/>
              <a:ext cx="2880000" cy="19416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18A9EC-1C6C-65CF-E14B-7DA4E797E88B}"/>
                </a:ext>
              </a:extLst>
            </p:cNvPr>
            <p:cNvSpPr txBox="1"/>
            <p:nvPr/>
          </p:nvSpPr>
          <p:spPr>
            <a:xfrm>
              <a:off x="8040842" y="3161101"/>
              <a:ext cx="24285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03</a:t>
              </a:r>
              <a:r>
                <a:rPr lang="en-IN" baseline="30000" dirty="0"/>
                <a:t>rd</a:t>
              </a:r>
              <a:r>
                <a:rPr lang="en-IN" dirty="0"/>
                <a:t>  January 2020.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63F827-9F18-AF28-AAE0-52887FBF94E1}"/>
              </a:ext>
            </a:extLst>
          </p:cNvPr>
          <p:cNvGrpSpPr/>
          <p:nvPr/>
        </p:nvGrpSpPr>
        <p:grpSpPr>
          <a:xfrm>
            <a:off x="3212817" y="3788710"/>
            <a:ext cx="2800119" cy="2558816"/>
            <a:chOff x="3212817" y="3788710"/>
            <a:chExt cx="2800119" cy="2558816"/>
          </a:xfrm>
        </p:grpSpPr>
        <p:pic>
          <p:nvPicPr>
            <p:cNvPr id="15" name="Picture 14" descr="A map of the world&#10;&#10;AI-generated content may be incorrect.">
              <a:extLst>
                <a:ext uri="{FF2B5EF4-FFF2-40B4-BE49-F238E27FC236}">
                  <a16:creationId xmlns:a16="http://schemas.microsoft.com/office/drawing/2014/main" id="{5D357041-05F8-F182-42E7-E30D4C5E6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817" y="3788710"/>
              <a:ext cx="2800119" cy="205012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789087-7057-5B5A-7B31-8BC247E0EE8F}"/>
                </a:ext>
              </a:extLst>
            </p:cNvPr>
            <p:cNvSpPr txBox="1"/>
            <p:nvPr/>
          </p:nvSpPr>
          <p:spPr>
            <a:xfrm>
              <a:off x="3398592" y="5978194"/>
              <a:ext cx="24285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05</a:t>
              </a:r>
              <a:r>
                <a:rPr lang="en-IN" baseline="30000" dirty="0"/>
                <a:t>th</a:t>
              </a:r>
              <a:r>
                <a:rPr lang="en-IN" dirty="0"/>
                <a:t> January 2020.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6A21A5-AA9E-3021-6C82-E35E15017579}"/>
              </a:ext>
            </a:extLst>
          </p:cNvPr>
          <p:cNvGrpSpPr/>
          <p:nvPr/>
        </p:nvGrpSpPr>
        <p:grpSpPr>
          <a:xfrm>
            <a:off x="6153475" y="3788710"/>
            <a:ext cx="2880000" cy="2566682"/>
            <a:chOff x="6153475" y="3788710"/>
            <a:chExt cx="2880000" cy="2566682"/>
          </a:xfrm>
        </p:grpSpPr>
        <p:pic>
          <p:nvPicPr>
            <p:cNvPr id="17" name="Picture 16" descr="A map of the world&#10;&#10;AI-generated content may be incorrect.">
              <a:extLst>
                <a:ext uri="{FF2B5EF4-FFF2-40B4-BE49-F238E27FC236}">
                  <a16:creationId xmlns:a16="http://schemas.microsoft.com/office/drawing/2014/main" id="{9EE918BB-D121-1D4E-7719-DE98208A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475" y="3788710"/>
              <a:ext cx="2880000" cy="205012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C1D776-BC88-F0E7-9AD1-04A90D43FE24}"/>
                </a:ext>
              </a:extLst>
            </p:cNvPr>
            <p:cNvSpPr txBox="1"/>
            <p:nvPr/>
          </p:nvSpPr>
          <p:spPr>
            <a:xfrm>
              <a:off x="6600842" y="5986060"/>
              <a:ext cx="24285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06</a:t>
              </a:r>
              <a:r>
                <a:rPr lang="en-IN" baseline="30000" dirty="0"/>
                <a:t>th</a:t>
              </a:r>
              <a:r>
                <a:rPr lang="en-IN" dirty="0"/>
                <a:t> January 2020.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A05C02-B44C-13C1-B5DC-B95D1DD9B714}"/>
              </a:ext>
            </a:extLst>
          </p:cNvPr>
          <p:cNvGrpSpPr/>
          <p:nvPr/>
        </p:nvGrpSpPr>
        <p:grpSpPr>
          <a:xfrm>
            <a:off x="157505" y="3788710"/>
            <a:ext cx="2880000" cy="2558816"/>
            <a:chOff x="157505" y="3788710"/>
            <a:chExt cx="2880000" cy="2558816"/>
          </a:xfrm>
        </p:grpSpPr>
        <p:pic>
          <p:nvPicPr>
            <p:cNvPr id="13" name="Picture 12" descr="A map of the world&#10;&#10;AI-generated content may be incorrect.">
              <a:extLst>
                <a:ext uri="{FF2B5EF4-FFF2-40B4-BE49-F238E27FC236}">
                  <a16:creationId xmlns:a16="http://schemas.microsoft.com/office/drawing/2014/main" id="{A6BCD60F-019A-76AD-644D-8AFB86F39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05" y="3788710"/>
              <a:ext cx="2880000" cy="2076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CCF500-5E4C-268B-DB1E-D7B0EE1770D1}"/>
                </a:ext>
              </a:extLst>
            </p:cNvPr>
            <p:cNvSpPr txBox="1"/>
            <p:nvPr/>
          </p:nvSpPr>
          <p:spPr>
            <a:xfrm>
              <a:off x="383221" y="5978194"/>
              <a:ext cx="24285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04</a:t>
              </a:r>
              <a:r>
                <a:rPr lang="en-IN" baseline="30000" dirty="0"/>
                <a:t>th</a:t>
              </a:r>
              <a:r>
                <a:rPr lang="en-IN" dirty="0"/>
                <a:t>  January 2020.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D98BF-7172-9C87-71B6-C4EDE3437D06}"/>
              </a:ext>
            </a:extLst>
          </p:cNvPr>
          <p:cNvGrpSpPr/>
          <p:nvPr/>
        </p:nvGrpSpPr>
        <p:grpSpPr>
          <a:xfrm>
            <a:off x="9174014" y="3788710"/>
            <a:ext cx="2880000" cy="2566682"/>
            <a:chOff x="9174014" y="3788710"/>
            <a:chExt cx="2880000" cy="2566682"/>
          </a:xfrm>
        </p:grpSpPr>
        <p:pic>
          <p:nvPicPr>
            <p:cNvPr id="19" name="Picture 18" descr="A map of the world&#10;&#10;AI-generated content may be incorrect.">
              <a:extLst>
                <a:ext uri="{FF2B5EF4-FFF2-40B4-BE49-F238E27FC236}">
                  <a16:creationId xmlns:a16="http://schemas.microsoft.com/office/drawing/2014/main" id="{1E9D8D8C-B917-B19E-46DF-749E62F6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014" y="3788710"/>
              <a:ext cx="2880000" cy="205012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E0AB9B-216C-AC1A-C520-9E187A1EECCC}"/>
                </a:ext>
              </a:extLst>
            </p:cNvPr>
            <p:cNvSpPr txBox="1"/>
            <p:nvPr/>
          </p:nvSpPr>
          <p:spPr>
            <a:xfrm>
              <a:off x="9480842" y="5986060"/>
              <a:ext cx="24285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07</a:t>
              </a:r>
              <a:r>
                <a:rPr lang="en-IN" baseline="30000" dirty="0"/>
                <a:t>th</a:t>
              </a:r>
              <a:r>
                <a:rPr lang="en-IN" dirty="0"/>
                <a:t> January 2020.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10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A14811-AD8F-7432-EA03-F46C2BA2DCCB}"/>
              </a:ext>
            </a:extLst>
          </p:cNvPr>
          <p:cNvSpPr txBox="1"/>
          <p:nvPr/>
        </p:nvSpPr>
        <p:spPr>
          <a:xfrm>
            <a:off x="6759284" y="3666614"/>
            <a:ext cx="4299508" cy="258532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Extract Features and Fetch the relevant data from the conversation.</a:t>
            </a:r>
            <a:br>
              <a:rPr lang="en-IN" b="1" dirty="0"/>
            </a:br>
            <a:r>
              <a:rPr lang="en-IN" b="1" dirty="0"/>
              <a:t>Intent:</a:t>
            </a:r>
            <a:br>
              <a:rPr lang="en-IN" b="1" dirty="0"/>
            </a:br>
            <a:r>
              <a:rPr lang="en-IN" b="1" dirty="0" err="1"/>
              <a:t>Vessel_name</a:t>
            </a:r>
            <a:r>
              <a:rPr lang="en-IN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MMSI Number:</a:t>
            </a:r>
            <a:br>
              <a:rPr lang="en-IN" b="1" dirty="0"/>
            </a:br>
            <a:r>
              <a:rPr lang="en-IN" b="1" dirty="0"/>
              <a:t>IMO Number:</a:t>
            </a:r>
            <a:br>
              <a:rPr lang="en-IN" b="1" dirty="0"/>
            </a:br>
            <a:r>
              <a:rPr lang="en-IN" b="1" dirty="0"/>
              <a:t>Date – hour –minute – and parse the data according into </a:t>
            </a:r>
            <a:r>
              <a:rPr lang="en-IN" b="1" dirty="0" err="1"/>
              <a:t>json</a:t>
            </a:r>
            <a:r>
              <a:rPr lang="en-IN" b="1" dirty="0"/>
              <a:t> objects and search based upon Intent classified.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97329-5E72-DDDB-06A9-1293C12ADB51}"/>
              </a:ext>
            </a:extLst>
          </p:cNvPr>
          <p:cNvSpPr txBox="1"/>
          <p:nvPr/>
        </p:nvSpPr>
        <p:spPr>
          <a:xfrm>
            <a:off x="373626" y="876926"/>
            <a:ext cx="5059092" cy="526297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 Query: Show the last known position of INS Kolkata.{'intent': 'SHOW', '</a:t>
            </a:r>
            <a:r>
              <a:rPr lang="en-IN" sz="1400" dirty="0" err="1"/>
              <a:t>vessel_name</a:t>
            </a:r>
            <a:r>
              <a:rPr lang="en-IN" sz="1400" dirty="0"/>
              <a:t>': 'ins </a:t>
            </a:r>
            <a:r>
              <a:rPr lang="en-IN" sz="1400" dirty="0" err="1"/>
              <a:t>kolkata</a:t>
            </a:r>
            <a:r>
              <a:rPr lang="en-IN" sz="1400" dirty="0"/>
              <a:t>', '</a:t>
            </a:r>
            <a:r>
              <a:rPr lang="en-IN" sz="1400" dirty="0" err="1"/>
              <a:t>time_horizon</a:t>
            </a:r>
            <a:r>
              <a:rPr lang="en-IN" sz="1400" dirty="0"/>
              <a:t>': None, 'identifiers': {'</a:t>
            </a:r>
            <a:r>
              <a:rPr lang="en-IN" sz="1400" dirty="0" err="1"/>
              <a:t>mmsi</a:t>
            </a:r>
            <a:r>
              <a:rPr lang="en-IN" sz="1400" dirty="0"/>
              <a:t>': None, 'imo': None, '</a:t>
            </a:r>
            <a:r>
              <a:rPr lang="en-IN" sz="1400" dirty="0" err="1"/>
              <a:t>call_sign</a:t>
            </a:r>
            <a:r>
              <a:rPr lang="en-IN" sz="1400" dirty="0"/>
              <a:t>': None}}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 Query: Predict where MSC Flaminia will be after 30 minutes.{'intent': 'PREDICT', '</a:t>
            </a:r>
            <a:r>
              <a:rPr lang="en-IN" sz="1400" dirty="0" err="1"/>
              <a:t>vessel_name</a:t>
            </a:r>
            <a:r>
              <a:rPr lang="en-IN" sz="1400" dirty="0"/>
              <a:t>': '</a:t>
            </a:r>
            <a:r>
              <a:rPr lang="en-IN" sz="1400" dirty="0" err="1"/>
              <a:t>msc</a:t>
            </a:r>
            <a:r>
              <a:rPr lang="en-IN" sz="1400" dirty="0"/>
              <a:t> </a:t>
            </a:r>
            <a:r>
              <a:rPr lang="en-IN" sz="1400" dirty="0" err="1"/>
              <a:t>flaminia</a:t>
            </a:r>
            <a:r>
              <a:rPr lang="en-IN" sz="1400" dirty="0"/>
              <a:t>', '</a:t>
            </a:r>
            <a:r>
              <a:rPr lang="en-IN" sz="1400" dirty="0" err="1"/>
              <a:t>time_horizon</a:t>
            </a:r>
            <a:r>
              <a:rPr lang="en-IN" sz="1400" dirty="0"/>
              <a:t>': 'after 30 minutes', 'identifiers': {'</a:t>
            </a:r>
            <a:r>
              <a:rPr lang="en-IN" sz="1400" dirty="0" err="1"/>
              <a:t>mmsi</a:t>
            </a:r>
            <a:r>
              <a:rPr lang="en-IN" sz="1400" dirty="0"/>
              <a:t>': None, 'imo': None, '</a:t>
            </a:r>
            <a:r>
              <a:rPr lang="en-IN" sz="1400" dirty="0" err="1"/>
              <a:t>call_sign</a:t>
            </a:r>
            <a:r>
              <a:rPr lang="en-IN" sz="1400" dirty="0"/>
              <a:t>': None}}</a:t>
            </a:r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 Query: Check if the latest position of Ever Given is consistent with its past movement.{'intent': 'VERIFY', '</a:t>
            </a:r>
            <a:r>
              <a:rPr lang="en-IN" sz="1400" dirty="0" err="1"/>
              <a:t>vessel_name</a:t>
            </a:r>
            <a:r>
              <a:rPr lang="en-IN" sz="1400" dirty="0"/>
              <a:t>': 'ever given', '</a:t>
            </a:r>
            <a:r>
              <a:rPr lang="en-IN" sz="1400" dirty="0" err="1"/>
              <a:t>time_horizon</a:t>
            </a:r>
            <a:r>
              <a:rPr lang="en-IN" sz="1400" dirty="0"/>
              <a:t>': None, 'identifiers': {'</a:t>
            </a:r>
            <a:r>
              <a:rPr lang="en-IN" sz="1400" dirty="0" err="1"/>
              <a:t>mmsi</a:t>
            </a:r>
            <a:r>
              <a:rPr lang="en-IN" sz="1400" dirty="0"/>
              <a:t>': None, 'imo': None, '</a:t>
            </a:r>
            <a:r>
              <a:rPr lang="en-IN" sz="1400" dirty="0" err="1"/>
              <a:t>call_sign</a:t>
            </a:r>
            <a:r>
              <a:rPr lang="en-IN" sz="1400" dirty="0"/>
              <a:t>': None}}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 Query: Find vessel with MMSI 419999999.{'intent': 'SHOW', '</a:t>
            </a:r>
            <a:r>
              <a:rPr lang="en-IN" sz="1400" dirty="0" err="1"/>
              <a:t>vessel_name</a:t>
            </a:r>
            <a:r>
              <a:rPr lang="en-IN" sz="1400" dirty="0"/>
              <a:t>': None, '</a:t>
            </a:r>
            <a:r>
              <a:rPr lang="en-IN" sz="1400" dirty="0" err="1"/>
              <a:t>time_horizon</a:t>
            </a:r>
            <a:r>
              <a:rPr lang="en-IN" sz="1400" dirty="0"/>
              <a:t>': None, 'identifiers': {'</a:t>
            </a:r>
            <a:r>
              <a:rPr lang="en-IN" sz="1400" dirty="0" err="1"/>
              <a:t>mmsi</a:t>
            </a:r>
            <a:r>
              <a:rPr lang="en-IN" sz="1400" dirty="0"/>
              <a:t>': '419999999', 'imo': None, '</a:t>
            </a:r>
            <a:r>
              <a:rPr lang="en-IN" sz="1400" dirty="0" err="1"/>
              <a:t>call_sign</a:t>
            </a:r>
            <a:r>
              <a:rPr lang="en-IN" sz="1400" dirty="0"/>
              <a:t>': None}}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 Query: Verify </a:t>
            </a:r>
            <a:r>
              <a:rPr lang="en-IN" sz="1400" dirty="0" err="1"/>
              <a:t>CallSign</a:t>
            </a:r>
            <a:r>
              <a:rPr lang="en-IN" sz="1400" dirty="0"/>
              <a:t> AB1234 and IMO 1234567.{'intent': 'VERIFY', '</a:t>
            </a:r>
            <a:r>
              <a:rPr lang="en-IN" sz="1400" dirty="0" err="1"/>
              <a:t>vessel_name</a:t>
            </a:r>
            <a:r>
              <a:rPr lang="en-IN" sz="1400" dirty="0"/>
              <a:t>': None, '</a:t>
            </a:r>
            <a:r>
              <a:rPr lang="en-IN" sz="1400" dirty="0" err="1"/>
              <a:t>time_horizon</a:t>
            </a:r>
            <a:r>
              <a:rPr lang="en-IN" sz="1400" dirty="0"/>
              <a:t>': None, 'identifiers': {'</a:t>
            </a:r>
            <a:r>
              <a:rPr lang="en-IN" sz="1400" dirty="0" err="1"/>
              <a:t>mmsi</a:t>
            </a:r>
            <a:r>
              <a:rPr lang="en-IN" sz="1400" dirty="0"/>
              <a:t>': None, 'imo': '1234567', '</a:t>
            </a:r>
            <a:r>
              <a:rPr lang="en-IN" sz="1400" dirty="0" err="1"/>
              <a:t>call_sign</a:t>
            </a:r>
            <a:r>
              <a:rPr lang="en-IN" sz="1400" dirty="0"/>
              <a:t>': 'AB1234'}}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19312-AB3F-7118-7C10-82C00D746117}"/>
              </a:ext>
            </a:extLst>
          </p:cNvPr>
          <p:cNvSpPr txBox="1"/>
          <p:nvPr/>
        </p:nvSpPr>
        <p:spPr>
          <a:xfrm>
            <a:off x="373626" y="6139905"/>
            <a:ext cx="496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Sample Queries Taken during training.</a:t>
            </a:r>
          </a:p>
        </p:txBody>
      </p:sp>
      <p:pic>
        <p:nvPicPr>
          <p:cNvPr id="49" name="Picture 48" descr="A robot with chat bubbles&#10;&#10;AI-generated content may be incorrect.">
            <a:extLst>
              <a:ext uri="{FF2B5EF4-FFF2-40B4-BE49-F238E27FC236}">
                <a16:creationId xmlns:a16="http://schemas.microsoft.com/office/drawing/2014/main" id="{7311C045-4B3B-E57C-42C7-3EA0E21DFD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74000" y="223431"/>
            <a:ext cx="2889077" cy="16233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2CF1F6A-4918-FC04-E8AE-74C783F2D7A1}"/>
              </a:ext>
            </a:extLst>
          </p:cNvPr>
          <p:cNvCxnSpPr>
            <a:stCxn id="4" idx="3"/>
            <a:endCxn id="49" idx="1"/>
          </p:cNvCxnSpPr>
          <p:nvPr/>
        </p:nvCxnSpPr>
        <p:spPr>
          <a:xfrm flipV="1">
            <a:off x="5432718" y="1035124"/>
            <a:ext cx="2441282" cy="247329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DB60A6B-FA34-CE7C-E995-D763DD871A5B}"/>
              </a:ext>
            </a:extLst>
          </p:cNvPr>
          <p:cNvCxnSpPr>
            <a:stCxn id="49" idx="2"/>
            <a:endCxn id="5" idx="0"/>
          </p:cNvCxnSpPr>
          <p:nvPr/>
        </p:nvCxnSpPr>
        <p:spPr>
          <a:xfrm rot="5400000">
            <a:off x="8203891" y="2551965"/>
            <a:ext cx="1819797" cy="40950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D1AA92-739D-E41D-09DD-5C36A697C479}"/>
              </a:ext>
            </a:extLst>
          </p:cNvPr>
          <p:cNvSpPr txBox="1"/>
          <p:nvPr/>
        </p:nvSpPr>
        <p:spPr>
          <a:xfrm>
            <a:off x="7347219" y="2252466"/>
            <a:ext cx="229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NLP Model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1ADAC-77D8-9E5A-B2CA-75DB63D2BD28}"/>
              </a:ext>
            </a:extLst>
          </p:cNvPr>
          <p:cNvSpPr txBox="1"/>
          <p:nvPr/>
        </p:nvSpPr>
        <p:spPr>
          <a:xfrm>
            <a:off x="373626" y="322928"/>
            <a:ext cx="322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Objective :</a:t>
            </a:r>
          </a:p>
        </p:txBody>
      </p:sp>
    </p:spTree>
    <p:extLst>
      <p:ext uri="{BB962C8B-B14F-4D97-AF65-F5344CB8AC3E}">
        <p14:creationId xmlns:p14="http://schemas.microsoft.com/office/powerpoint/2010/main" val="74409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hlinkClick r:id="rId2"/>
            <a:extLst>
              <a:ext uri="{FF2B5EF4-FFF2-40B4-BE49-F238E27FC236}">
                <a16:creationId xmlns:a16="http://schemas.microsoft.com/office/drawing/2014/main" id="{DB8BD0F9-47FF-F964-E916-C2530D86B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0189" y="4640798"/>
            <a:ext cx="7925690" cy="1427546"/>
          </a:xfrm>
          <a:prstGeom prst="rect">
            <a:avLst/>
          </a:prstGeom>
        </p:spPr>
      </p:pic>
      <p:pic>
        <p:nvPicPr>
          <p:cNvPr id="1026" name="Picture 2" descr="NLP with spaCy: A Comprehensive Guide | by Nandhini P | Medium">
            <a:hlinkClick r:id="rId5"/>
            <a:extLst>
              <a:ext uri="{FF2B5EF4-FFF2-40B4-BE49-F238E27FC236}">
                <a16:creationId xmlns:a16="http://schemas.microsoft.com/office/drawing/2014/main" id="{1DA50118-2494-1F1E-F770-1CDEF76C3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79" y="1503429"/>
            <a:ext cx="6021673" cy="28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71D1A-E6D6-43C4-61B3-C83B75F948FC}"/>
              </a:ext>
            </a:extLst>
          </p:cNvPr>
          <p:cNvSpPr txBox="1"/>
          <p:nvPr/>
        </p:nvSpPr>
        <p:spPr>
          <a:xfrm>
            <a:off x="512248" y="1737788"/>
            <a:ext cx="528078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spaCy</a:t>
            </a:r>
            <a:r>
              <a:rPr lang="en-US" sz="2000" dirty="0"/>
              <a:t> is an open-source Python library for </a:t>
            </a:r>
            <a:r>
              <a:rPr lang="en-US" sz="2000" b="1" dirty="0"/>
              <a:t>advanced Natural Language Processing (NLP) designed for speed and production use</a:t>
            </a:r>
            <a:r>
              <a:rPr lang="en-US" sz="2000" dirty="0"/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provides pre-trained models and a framework to perform various NLP tasks like </a:t>
            </a:r>
            <a:r>
              <a:rPr lang="en-US" dirty="0">
                <a:hlinkClick r:id="rId7"/>
              </a:rPr>
              <a:t>tokenization</a:t>
            </a:r>
            <a:r>
              <a:rPr lang="en-US" dirty="0"/>
              <a:t>, </a:t>
            </a:r>
            <a:r>
              <a:rPr lang="en-US" dirty="0">
                <a:hlinkClick r:id="rId8"/>
              </a:rPr>
              <a:t>part-of-speech tagging</a:t>
            </a:r>
            <a:r>
              <a:rPr lang="en-US" dirty="0"/>
              <a:t>, </a:t>
            </a:r>
            <a:r>
              <a:rPr lang="en-US" dirty="0">
                <a:hlinkClick r:id="rId9"/>
              </a:rPr>
              <a:t>named-entity recognition</a:t>
            </a:r>
            <a:r>
              <a:rPr lang="en-US" dirty="0"/>
              <a:t>, </a:t>
            </a:r>
            <a:r>
              <a:rPr lang="en-US" dirty="0">
                <a:hlinkClick r:id="rId10"/>
              </a:rPr>
              <a:t>dependency parsing</a:t>
            </a:r>
            <a:r>
              <a:rPr lang="en-US" dirty="0"/>
              <a:t>, and building custom machine learning models. 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3E1C6-8AEA-6E25-5940-DB68232CABDA}"/>
              </a:ext>
            </a:extLst>
          </p:cNvPr>
          <p:cNvSpPr txBox="1"/>
          <p:nvPr/>
        </p:nvSpPr>
        <p:spPr>
          <a:xfrm>
            <a:off x="512248" y="669664"/>
            <a:ext cx="628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Natural Language Engine</a:t>
            </a:r>
          </a:p>
        </p:txBody>
      </p:sp>
    </p:spTree>
    <p:extLst>
      <p:ext uri="{BB962C8B-B14F-4D97-AF65-F5344CB8AC3E}">
        <p14:creationId xmlns:p14="http://schemas.microsoft.com/office/powerpoint/2010/main" val="2383782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0D75-B902-6C94-4FDD-65F9417A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3" y="237667"/>
            <a:ext cx="11346424" cy="13255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NLP- Engine Model for feature extraction from Natural Language  conversation</a:t>
            </a:r>
          </a:p>
        </p:txBody>
      </p:sp>
      <p:pic>
        <p:nvPicPr>
          <p:cNvPr id="5" name="Picture 4" descr="A person with a gold circle on their head&#10;&#10;AI-generated content may be incorrect.">
            <a:extLst>
              <a:ext uri="{FF2B5EF4-FFF2-40B4-BE49-F238E27FC236}">
                <a16:creationId xmlns:a16="http://schemas.microsoft.com/office/drawing/2014/main" id="{B90F6635-B2FF-2CE3-18DB-9AD661280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3473" y="2323531"/>
            <a:ext cx="1196502" cy="1196502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2BE0A-4582-C071-1B17-53CDB175E87E}"/>
              </a:ext>
            </a:extLst>
          </p:cNvPr>
          <p:cNvSpPr txBox="1"/>
          <p:nvPr/>
        </p:nvSpPr>
        <p:spPr>
          <a:xfrm>
            <a:off x="328743" y="4267346"/>
            <a:ext cx="6980901" cy="258532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queries = [</a:t>
            </a:r>
          </a:p>
          <a:p>
            <a:pPr algn="ctr"/>
            <a:r>
              <a:rPr lang="en-US" dirty="0"/>
              <a:t>    "</a:t>
            </a:r>
            <a:r>
              <a:rPr lang="en-US" dirty="0">
                <a:highlight>
                  <a:srgbClr val="FFFF00"/>
                </a:highlight>
              </a:rPr>
              <a:t>Show</a:t>
            </a:r>
            <a:r>
              <a:rPr lang="en-US" dirty="0"/>
              <a:t> the </a:t>
            </a:r>
            <a:r>
              <a:rPr lang="en-US" dirty="0">
                <a:highlight>
                  <a:srgbClr val="FF0000"/>
                </a:highlight>
              </a:rPr>
              <a:t>last known </a:t>
            </a:r>
            <a:r>
              <a:rPr lang="en-US" dirty="0">
                <a:highlight>
                  <a:srgbClr val="00FFFF"/>
                </a:highlight>
              </a:rPr>
              <a:t>position</a:t>
            </a:r>
            <a:r>
              <a:rPr lang="en-US" dirty="0"/>
              <a:t> of </a:t>
            </a:r>
            <a:r>
              <a:rPr lang="en-US" dirty="0">
                <a:highlight>
                  <a:srgbClr val="00FF00"/>
                </a:highlight>
              </a:rPr>
              <a:t>INS Kolkata</a:t>
            </a:r>
            <a:r>
              <a:rPr lang="en-US" dirty="0"/>
              <a:t>.",</a:t>
            </a:r>
          </a:p>
          <a:p>
            <a:pPr algn="ctr"/>
            <a:r>
              <a:rPr lang="en-US" dirty="0"/>
              <a:t>    "</a:t>
            </a:r>
            <a:r>
              <a:rPr lang="en-US" dirty="0">
                <a:highlight>
                  <a:srgbClr val="FFFF00"/>
                </a:highlight>
              </a:rPr>
              <a:t>Predict</a:t>
            </a:r>
            <a:r>
              <a:rPr lang="en-US" dirty="0"/>
              <a:t> </a:t>
            </a:r>
            <a:r>
              <a:rPr lang="en-US" dirty="0">
                <a:highlight>
                  <a:srgbClr val="00FFFF"/>
                </a:highlight>
              </a:rPr>
              <a:t>where</a:t>
            </a:r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MSC Flaminia </a:t>
            </a:r>
            <a:r>
              <a:rPr lang="en-US" dirty="0"/>
              <a:t>will be </a:t>
            </a:r>
            <a:r>
              <a:rPr lang="en-US" dirty="0">
                <a:highlight>
                  <a:srgbClr val="FF0000"/>
                </a:highlight>
              </a:rPr>
              <a:t>after 30 minutes</a:t>
            </a:r>
            <a:r>
              <a:rPr lang="en-US" dirty="0"/>
              <a:t>.",</a:t>
            </a:r>
          </a:p>
          <a:p>
            <a:pPr algn="ctr"/>
            <a:r>
              <a:rPr lang="en-US" dirty="0"/>
              <a:t>    "</a:t>
            </a:r>
            <a:r>
              <a:rPr lang="en-US" dirty="0">
                <a:highlight>
                  <a:srgbClr val="FFFF00"/>
                </a:highlight>
              </a:rPr>
              <a:t>Check</a:t>
            </a:r>
            <a:r>
              <a:rPr lang="en-US" dirty="0"/>
              <a:t> if the latest </a:t>
            </a:r>
            <a:r>
              <a:rPr lang="en-US" dirty="0">
                <a:highlight>
                  <a:srgbClr val="00FFFF"/>
                </a:highlight>
              </a:rPr>
              <a:t>position</a:t>
            </a:r>
            <a:r>
              <a:rPr lang="en-US" dirty="0"/>
              <a:t> of </a:t>
            </a:r>
            <a:r>
              <a:rPr lang="en-US" dirty="0">
                <a:highlight>
                  <a:srgbClr val="00FF00"/>
                </a:highlight>
              </a:rPr>
              <a:t>Ever Given </a:t>
            </a:r>
            <a:r>
              <a:rPr lang="en-US" dirty="0"/>
              <a:t>is consistent with its </a:t>
            </a:r>
            <a:r>
              <a:rPr lang="en-US" dirty="0">
                <a:highlight>
                  <a:srgbClr val="FF0000"/>
                </a:highlight>
              </a:rPr>
              <a:t>past movement</a:t>
            </a:r>
            <a:r>
              <a:rPr lang="en-US" dirty="0"/>
              <a:t>.",</a:t>
            </a:r>
          </a:p>
          <a:p>
            <a:pPr algn="ctr"/>
            <a:r>
              <a:rPr lang="en-US" dirty="0"/>
              <a:t>    "</a:t>
            </a:r>
            <a:r>
              <a:rPr lang="en-US" dirty="0">
                <a:highlight>
                  <a:srgbClr val="00FFFF"/>
                </a:highlight>
              </a:rPr>
              <a:t>Find</a:t>
            </a:r>
            <a:r>
              <a:rPr lang="en-US" dirty="0"/>
              <a:t> vessel with </a:t>
            </a:r>
            <a:r>
              <a:rPr lang="en-US" dirty="0">
                <a:highlight>
                  <a:srgbClr val="008000"/>
                </a:highlight>
              </a:rPr>
              <a:t>MMSI 419999999</a:t>
            </a:r>
            <a:r>
              <a:rPr lang="en-US" dirty="0"/>
              <a:t>.",</a:t>
            </a:r>
          </a:p>
          <a:p>
            <a:pPr algn="ctr"/>
            <a:r>
              <a:rPr lang="en-US" dirty="0"/>
              <a:t>    "</a:t>
            </a:r>
            <a:r>
              <a:rPr lang="en-US" dirty="0">
                <a:highlight>
                  <a:srgbClr val="FFFF00"/>
                </a:highlight>
              </a:rPr>
              <a:t>Verify</a:t>
            </a:r>
            <a:r>
              <a:rPr lang="en-US" dirty="0"/>
              <a:t> </a:t>
            </a:r>
            <a:r>
              <a:rPr lang="en-US" dirty="0" err="1">
                <a:highlight>
                  <a:srgbClr val="008000"/>
                </a:highlight>
              </a:rPr>
              <a:t>CallSign</a:t>
            </a:r>
            <a:r>
              <a:rPr lang="en-US" dirty="0">
                <a:highlight>
                  <a:srgbClr val="008000"/>
                </a:highlight>
              </a:rPr>
              <a:t> AB1234 and IMO 1234567</a:t>
            </a:r>
            <a:r>
              <a:rPr lang="en-US" dirty="0"/>
              <a:t>.",</a:t>
            </a:r>
          </a:p>
          <a:p>
            <a:r>
              <a:rPr lang="en-US" dirty="0"/>
              <a:t>]</a:t>
            </a:r>
          </a:p>
          <a:p>
            <a:endParaRPr lang="en-IN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E8BC398-C65B-82B1-7288-9FBBD2DE1C75}"/>
              </a:ext>
            </a:extLst>
          </p:cNvPr>
          <p:cNvSpPr/>
          <p:nvPr/>
        </p:nvSpPr>
        <p:spPr>
          <a:xfrm>
            <a:off x="1759975" y="2835542"/>
            <a:ext cx="924232" cy="1722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A8278D-EF2F-4FB0-FE4D-0A5091712CF7}"/>
              </a:ext>
            </a:extLst>
          </p:cNvPr>
          <p:cNvGrpSpPr/>
          <p:nvPr/>
        </p:nvGrpSpPr>
        <p:grpSpPr>
          <a:xfrm>
            <a:off x="2684207" y="1467747"/>
            <a:ext cx="4260354" cy="2895082"/>
            <a:chOff x="6227679" y="1630986"/>
            <a:chExt cx="4450153" cy="334717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73BFB3-5759-1D5E-2FAC-6857B1201C12}"/>
                </a:ext>
              </a:extLst>
            </p:cNvPr>
            <p:cNvSpPr/>
            <p:nvPr/>
          </p:nvSpPr>
          <p:spPr>
            <a:xfrm>
              <a:off x="6227679" y="1630986"/>
              <a:ext cx="4450153" cy="334717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5E71CA08-A1D6-B04B-3D36-442FB0B5EC7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36368462"/>
                </p:ext>
              </p:extLst>
            </p:nvPr>
          </p:nvGraphicFramePr>
          <p:xfrm>
            <a:off x="6626940" y="2155140"/>
            <a:ext cx="3539613" cy="23585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079F3EC-700B-2767-2B98-1817D3B77F16}"/>
              </a:ext>
            </a:extLst>
          </p:cNvPr>
          <p:cNvSpPr/>
          <p:nvPr/>
        </p:nvSpPr>
        <p:spPr>
          <a:xfrm>
            <a:off x="7047402" y="2835543"/>
            <a:ext cx="670922" cy="2109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46738-CF5B-973E-4C3A-518CF1652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3007" y="1511481"/>
            <a:ext cx="3425520" cy="299253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04447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8A299A-75BF-725F-BBCD-2619C9D15766}"/>
              </a:ext>
            </a:extLst>
          </p:cNvPr>
          <p:cNvSpPr txBox="1"/>
          <p:nvPr/>
        </p:nvSpPr>
        <p:spPr>
          <a:xfrm>
            <a:off x="196377" y="1602866"/>
            <a:ext cx="15338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User Query </a:t>
            </a:r>
            <a:r>
              <a:rPr lang="en-IN" dirty="0"/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B3627-134C-3481-6E9E-B59F9BC6A8FD}"/>
              </a:ext>
            </a:extLst>
          </p:cNvPr>
          <p:cNvSpPr txBox="1"/>
          <p:nvPr/>
        </p:nvSpPr>
        <p:spPr>
          <a:xfrm>
            <a:off x="307984" y="389114"/>
            <a:ext cx="5909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/>
              <a:t>Complete Architecture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CFFA3-8259-B2DB-F3A6-F8E55BCE0527}"/>
              </a:ext>
            </a:extLst>
          </p:cNvPr>
          <p:cNvSpPr txBox="1"/>
          <p:nvPr/>
        </p:nvSpPr>
        <p:spPr>
          <a:xfrm>
            <a:off x="68290" y="2222408"/>
            <a:ext cx="1790008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NLP Engine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7ED8BBC-AB4D-75C0-BB28-4AAA5C144BCC}"/>
              </a:ext>
            </a:extLst>
          </p:cNvPr>
          <p:cNvCxnSpPr>
            <a:cxnSpLocks/>
            <a:stCxn id="7" idx="2"/>
            <a:endCxn id="10" idx="1"/>
          </p:cNvCxnSpPr>
          <p:nvPr/>
        </p:nvCxnSpPr>
        <p:spPr>
          <a:xfrm rot="16200000" flipH="1">
            <a:off x="849003" y="2736808"/>
            <a:ext cx="877163" cy="64858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842A041-BCC1-4A06-6012-39244045C33D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384026" y="2492464"/>
            <a:ext cx="1137348" cy="1730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D5563BE-6B09-5269-0A24-F8E0A7159AC4}"/>
              </a:ext>
            </a:extLst>
          </p:cNvPr>
          <p:cNvGrpSpPr/>
          <p:nvPr/>
        </p:nvGrpSpPr>
        <p:grpSpPr>
          <a:xfrm>
            <a:off x="1611875" y="1270443"/>
            <a:ext cx="2703871" cy="3106401"/>
            <a:chOff x="1611875" y="1270443"/>
            <a:chExt cx="2703871" cy="31064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787681-1D8D-06C6-66E3-35476BC4B347}"/>
                </a:ext>
              </a:extLst>
            </p:cNvPr>
            <p:cNvSpPr txBox="1"/>
            <p:nvPr/>
          </p:nvSpPr>
          <p:spPr>
            <a:xfrm>
              <a:off x="1611875" y="2622518"/>
              <a:ext cx="270387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dirty="0"/>
                <a:t>Intent Recognition</a:t>
              </a:r>
              <a:br>
                <a:rPr lang="en-IN" b="1" dirty="0"/>
              </a:br>
              <a:r>
                <a:rPr lang="en-IN" b="1" dirty="0"/>
                <a:t>Entities Extraction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Time Horizon extraction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Identifier (MMSI, IMO etc) number extraction</a:t>
              </a:r>
            </a:p>
          </p:txBody>
        </p:sp>
        <p:pic>
          <p:nvPicPr>
            <p:cNvPr id="52" name="Picture 51" descr="A logo of a headphone&#10;&#10;AI-generated content may be incorrect.">
              <a:extLst>
                <a:ext uri="{FF2B5EF4-FFF2-40B4-BE49-F238E27FC236}">
                  <a16:creationId xmlns:a16="http://schemas.microsoft.com/office/drawing/2014/main" id="{86C3D2DE-3610-82DF-14A0-C6CF18AF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206650" y="1270443"/>
              <a:ext cx="1440000" cy="1440000"/>
            </a:xfrm>
            <a:prstGeom prst="rect">
              <a:avLst/>
            </a:prstGeom>
          </p:spPr>
        </p:pic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06801C9-104B-9CCB-AA59-10050A9F872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315746" y="3499681"/>
            <a:ext cx="492228" cy="7232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7529358-3659-A194-BF8A-39BC282FA408}"/>
              </a:ext>
            </a:extLst>
          </p:cNvPr>
          <p:cNvCxnSpPr>
            <a:cxnSpLocks/>
            <a:stCxn id="14" idx="3"/>
            <a:endCxn id="7" idx="0"/>
          </p:cNvCxnSpPr>
          <p:nvPr/>
        </p:nvCxnSpPr>
        <p:spPr>
          <a:xfrm flipH="1" flipV="1">
            <a:off x="963294" y="2222408"/>
            <a:ext cx="10507757" cy="270056"/>
          </a:xfrm>
          <a:prstGeom prst="bentConnector4">
            <a:avLst>
              <a:gd name="adj1" fmla="val -2176"/>
              <a:gd name="adj2" fmla="val 4778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F1BA300-5E0A-2394-7630-A67B7A2D9DC9}"/>
              </a:ext>
            </a:extLst>
          </p:cNvPr>
          <p:cNvCxnSpPr>
            <a:cxnSpLocks/>
            <a:stCxn id="7" idx="2"/>
            <a:endCxn id="21" idx="1"/>
          </p:cNvCxnSpPr>
          <p:nvPr/>
        </p:nvCxnSpPr>
        <p:spPr>
          <a:xfrm rot="16200000" flipH="1">
            <a:off x="2959831" y="625981"/>
            <a:ext cx="2919886" cy="69129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A718761-8ABA-A139-761F-21F0FE8BAD0F}"/>
              </a:ext>
            </a:extLst>
          </p:cNvPr>
          <p:cNvGrpSpPr/>
          <p:nvPr/>
        </p:nvGrpSpPr>
        <p:grpSpPr>
          <a:xfrm>
            <a:off x="4807974" y="1520193"/>
            <a:ext cx="2576052" cy="4303199"/>
            <a:chOff x="4807974" y="1520193"/>
            <a:chExt cx="2576052" cy="43031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E985B5-778E-4C8F-E761-149AAC1CAC76}"/>
                </a:ext>
              </a:extLst>
            </p:cNvPr>
            <p:cNvSpPr txBox="1"/>
            <p:nvPr/>
          </p:nvSpPr>
          <p:spPr>
            <a:xfrm>
              <a:off x="4807974" y="2622516"/>
              <a:ext cx="2576052" cy="320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Data- Base Handler</a:t>
              </a:r>
            </a:p>
            <a:p>
              <a:r>
                <a:rPr lang="en-IN" sz="2000" b="1" dirty="0"/>
                <a:t>(db.py)</a:t>
              </a:r>
              <a:br>
                <a:rPr lang="en-IN" dirty="0"/>
              </a:br>
              <a:endParaRPr lang="en-I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Creates </a:t>
              </a:r>
              <a:r>
                <a:rPr lang="en-IN" b="1" dirty="0"/>
                <a:t>dynamic </a:t>
              </a:r>
              <a:r>
                <a:rPr lang="en-IN" b="1" dirty="0" err="1"/>
                <a:t>sql</a:t>
              </a:r>
              <a:r>
                <a:rPr lang="en-IN" b="1" dirty="0"/>
                <a:t> queries </a:t>
              </a:r>
              <a:r>
                <a:rPr lang="en-IN" dirty="0"/>
                <a:t>, from the extracted conversations ---fetches all the relevant data.</a:t>
              </a:r>
              <a:br>
                <a:rPr lang="en-IN" dirty="0"/>
              </a:br>
              <a:br>
                <a:rPr lang="en-IN" dirty="0"/>
              </a:br>
              <a:endParaRPr lang="en-IN" dirty="0"/>
            </a:p>
          </p:txBody>
        </p:sp>
        <p:pic>
          <p:nvPicPr>
            <p:cNvPr id="110" name="Picture 109" descr="A diagram of a network&#10;&#10;AI-generated content may be incorrect.">
              <a:extLst>
                <a:ext uri="{FF2B5EF4-FFF2-40B4-BE49-F238E27FC236}">
                  <a16:creationId xmlns:a16="http://schemas.microsoft.com/office/drawing/2014/main" id="{4750CB0E-0792-7761-E755-278B0EB36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107203" y="1520193"/>
              <a:ext cx="1440000" cy="9405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3D86D6-AC2D-9661-6634-8DBF112CD8CA}"/>
              </a:ext>
            </a:extLst>
          </p:cNvPr>
          <p:cNvGrpSpPr/>
          <p:nvPr/>
        </p:nvGrpSpPr>
        <p:grpSpPr>
          <a:xfrm>
            <a:off x="8521374" y="1430635"/>
            <a:ext cx="2949677" cy="2550556"/>
            <a:chOff x="8521374" y="1430635"/>
            <a:chExt cx="2949677" cy="25505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6B262A-1507-40D7-6C4B-CD3FBD22360C}"/>
                </a:ext>
              </a:extLst>
            </p:cNvPr>
            <p:cNvSpPr txBox="1"/>
            <p:nvPr/>
          </p:nvSpPr>
          <p:spPr>
            <a:xfrm>
              <a:off x="8521374" y="1430635"/>
              <a:ext cx="294967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Backed Database/ Cloud Server</a:t>
              </a:r>
            </a:p>
            <a:p>
              <a:endParaRPr lang="en-IN" sz="20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 </a:t>
              </a:r>
              <a:r>
                <a:rPr lang="en-IN" dirty="0" err="1"/>
                <a:t>Postgresql</a:t>
              </a:r>
              <a:r>
                <a:rPr lang="en-IN" dirty="0"/>
                <a:t>, </a:t>
              </a:r>
              <a:r>
                <a:rPr lang="en-IN" dirty="0" err="1"/>
                <a:t>mysql</a:t>
              </a:r>
              <a:r>
                <a:rPr lang="en-IN" dirty="0"/>
                <a:t> / API endpoint for real-time AIS data  </a:t>
              </a:r>
              <a:br>
                <a:rPr lang="en-IN" dirty="0"/>
              </a:br>
              <a:endParaRPr lang="en-IN" dirty="0"/>
            </a:p>
          </p:txBody>
        </p:sp>
        <p:pic>
          <p:nvPicPr>
            <p:cNvPr id="112" name="Picture 111" descr="A blue elephant head with white outline on black background&#10;&#10;AI-generated content may be incorrect.">
              <a:extLst>
                <a:ext uri="{FF2B5EF4-FFF2-40B4-BE49-F238E27FC236}">
                  <a16:creationId xmlns:a16="http://schemas.microsoft.com/office/drawing/2014/main" id="{BE3AB8CA-7AA3-961C-F1C7-DAD022C0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9752862" y="2780542"/>
              <a:ext cx="1080000" cy="120064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53BDB-37B4-7682-0F6A-055506CBFCA6}"/>
              </a:ext>
            </a:extLst>
          </p:cNvPr>
          <p:cNvGrpSpPr/>
          <p:nvPr/>
        </p:nvGrpSpPr>
        <p:grpSpPr>
          <a:xfrm>
            <a:off x="7876254" y="4649852"/>
            <a:ext cx="3984525" cy="1785104"/>
            <a:chOff x="7876254" y="4649852"/>
            <a:chExt cx="3984525" cy="17851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065DE7-D397-C3F7-3B77-F020D30200B4}"/>
                </a:ext>
              </a:extLst>
            </p:cNvPr>
            <p:cNvSpPr txBox="1"/>
            <p:nvPr/>
          </p:nvSpPr>
          <p:spPr>
            <a:xfrm>
              <a:off x="7876254" y="4649852"/>
              <a:ext cx="398452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Frontend</a:t>
              </a:r>
            </a:p>
            <a:p>
              <a:br>
                <a:rPr lang="en-IN" dirty="0"/>
              </a:br>
              <a:r>
                <a:rPr lang="en-IN" dirty="0"/>
                <a:t>Retrieves the fetched data from the NLP Engine </a:t>
              </a:r>
              <a:br>
                <a:rPr lang="en-IN" dirty="0"/>
              </a:br>
              <a:r>
                <a:rPr lang="en-IN" dirty="0"/>
                <a:t>----Chatbot response and shows real-time Plots on map. </a:t>
              </a:r>
            </a:p>
          </p:txBody>
        </p:sp>
        <p:pic>
          <p:nvPicPr>
            <p:cNvPr id="115" name="Picture 11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AD24DFFB-5A49-2188-F6B3-41052EE45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206878" y="4649852"/>
              <a:ext cx="609282" cy="609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113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4868</TotalTime>
  <Words>1818</Words>
  <Application>Microsoft Office PowerPoint</Application>
  <PresentationFormat>Widescreen</PresentationFormat>
  <Paragraphs>249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Google Sans</vt:lpstr>
      <vt:lpstr>Roboto</vt:lpstr>
      <vt:lpstr>Office Theme</vt:lpstr>
      <vt:lpstr>Natural Language and Time Series Based Predictive Machine Learning In Maritime Vessel Monitoring and Predictive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NLP- Engine Model for feature extraction from Natural Language 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Sah</dc:creator>
  <cp:lastModifiedBy>Aman Sah</cp:lastModifiedBy>
  <cp:revision>2</cp:revision>
  <cp:lastPrinted>2025-11-01T07:54:46Z</cp:lastPrinted>
  <dcterms:created xsi:type="dcterms:W3CDTF">2025-10-23T22:54:59Z</dcterms:created>
  <dcterms:modified xsi:type="dcterms:W3CDTF">2025-11-01T08:05:11Z</dcterms:modified>
</cp:coreProperties>
</file>